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handoutMasterIdLst>
    <p:handoutMasterId r:id="rId17"/>
  </p:handoutMasterIdLst>
  <p:sldIdLst>
    <p:sldId id="256" r:id="rId5"/>
    <p:sldId id="292" r:id="rId6"/>
    <p:sldId id="280" r:id="rId7"/>
    <p:sldId id="288" r:id="rId8"/>
    <p:sldId id="282" r:id="rId9"/>
    <p:sldId id="284" r:id="rId10"/>
    <p:sldId id="285" r:id="rId11"/>
    <p:sldId id="283" r:id="rId12"/>
    <p:sldId id="286" r:id="rId13"/>
    <p:sldId id="290" r:id="rId14"/>
    <p:sldId id="289" r:id="rId15"/>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id="{925CA5DD-65D3-41C6-9065-5985F33EEC7B}">
          <p14:sldIdLst>
            <p14:sldId id="256"/>
            <p14:sldId id="292"/>
            <p14:sldId id="280"/>
            <p14:sldId id="288"/>
            <p14:sldId id="282"/>
            <p14:sldId id="284"/>
            <p14:sldId id="285"/>
            <p14:sldId id="283"/>
            <p14:sldId id="286"/>
            <p14:sldId id="290"/>
            <p14:sldId id="28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e Workman" initials="DW" lastIdx="1" clrIdx="0">
    <p:extLst>
      <p:ext uri="{19B8F6BF-5375-455C-9EA6-DF929625EA0E}">
        <p15:presenceInfo xmlns:p15="http://schemas.microsoft.com/office/powerpoint/2012/main" userId="Dave Workman" providerId="None"/>
      </p:ext>
    </p:extLst>
  </p:cmAuthor>
  <p:cmAuthor id="2" name="Michael Healey" initials="MH" lastIdx="1" clrIdx="1">
    <p:extLst>
      <p:ext uri="{19B8F6BF-5375-455C-9EA6-DF929625EA0E}">
        <p15:presenceInfo xmlns:p15="http://schemas.microsoft.com/office/powerpoint/2012/main" userId="S::michael.healey@dpie.nsw.gov.au::4a09bb35-be61-4731-9e24-d0f2b53a1d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F3E2E6"/>
    <a:srgbClr val="630019"/>
    <a:srgbClr val="F6ACB6"/>
    <a:srgbClr val="CBEDFD"/>
    <a:srgbClr val="D7153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1D1809-84A1-47CE-9C90-91600517F092}" v="8" vWet="9" dt="2022-05-26T06:29:48.580"/>
    <p1510:client id="{336AEB02-998C-4513-A5E1-6EE83E25AFFC}" v="3425" dt="2022-05-26T06:44:36.953"/>
    <p1510:client id="{913E23F0-8EBE-4C00-A292-33624EC8B4DA}" v="345" dt="2022-05-26T02:48:53.5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282" autoAdjust="0"/>
  </p:normalViewPr>
  <p:slideViewPr>
    <p:cSldViewPr snapToGrid="0">
      <p:cViewPr varScale="1">
        <p:scale>
          <a:sx n="59" d="100"/>
          <a:sy n="59" d="100"/>
        </p:scale>
        <p:origin x="1589" y="6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t>8/06/2022</a:t>
            </a:fld>
            <a:endParaRPr lang="en-AU"/>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t>‹#›</a:t>
            </a:fld>
            <a:endParaRPr lang="en-AU"/>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F825C-382E-4C1A-82AB-BCE4AFD21ABE}" type="datetimeFigureOut">
              <a:rPr lang="en-AU" smtClean="0"/>
              <a:t>8/06/2022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158C4-A119-4B78-9DE8-A50001BC31DC}" type="slidenum">
              <a:rPr lang="en-AU" smtClean="0"/>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1</a:t>
            </a:fld>
            <a:endParaRPr lang="en-AU"/>
          </a:p>
        </p:txBody>
      </p:sp>
    </p:spTree>
    <p:extLst>
      <p:ext uri="{BB962C8B-B14F-4D97-AF65-F5344CB8AC3E}">
        <p14:creationId xmlns:p14="http://schemas.microsoft.com/office/powerpoint/2010/main" val="1883435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JS? MH?</a:t>
            </a:r>
          </a:p>
          <a:p>
            <a:r>
              <a:rPr lang="en-AU"/>
              <a:t>This is an example of the Report Card for a specific Water Source (in this case the Pambula Lake Tributaries Water Source) </a:t>
            </a:r>
          </a:p>
          <a:p>
            <a:r>
              <a:rPr lang="en-AU"/>
              <a:t>This is one of the main products from the risk assessment process, which provides an in-depth look at each Water Source</a:t>
            </a:r>
          </a:p>
          <a:p>
            <a:endParaRPr lang="en-AU"/>
          </a:p>
          <a:p>
            <a:r>
              <a:rPr lang="en-AU"/>
              <a:t>The Map shows the ecological values that are identified in the HEVAE rating</a:t>
            </a:r>
          </a:p>
          <a:p>
            <a:endParaRPr lang="en-AU"/>
          </a:p>
          <a:p>
            <a:r>
              <a:rPr lang="en-AU"/>
              <a:t>The Risk information is presented in tables</a:t>
            </a:r>
          </a:p>
          <a:p>
            <a:pPr marL="285750" indent="-285750">
              <a:buFont typeface="Arial" panose="020B0604020202020204" pitchFamily="34" charset="0"/>
              <a:buChar char="•"/>
            </a:pPr>
            <a:r>
              <a:rPr lang="en-AU"/>
              <a:t>Consequence (refer to table)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The ecologic values the are the drivers for the rating of Consequence (refer to table)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The 6 flow components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Likelihood ratings for each of the components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And the Risk ratings for each of the components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Note a equivalent approach is also presented for the inflows to the estuarine reaches</a:t>
            </a:r>
          </a:p>
          <a:p>
            <a:pPr marL="285750" indent="-285750">
              <a:buFont typeface="Arial" panose="020B0604020202020204" pitchFamily="34" charset="0"/>
              <a:buChar char="•"/>
            </a:pPr>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10</a:t>
            </a:fld>
            <a:endParaRPr lang="en-AU"/>
          </a:p>
        </p:txBody>
      </p:sp>
    </p:spTree>
    <p:extLst>
      <p:ext uri="{BB962C8B-B14F-4D97-AF65-F5344CB8AC3E}">
        <p14:creationId xmlns:p14="http://schemas.microsoft.com/office/powerpoint/2010/main" val="2760293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11</a:t>
            </a:fld>
            <a:endParaRPr lang="en-AU"/>
          </a:p>
        </p:txBody>
      </p:sp>
    </p:spTree>
    <p:extLst>
      <p:ext uri="{BB962C8B-B14F-4D97-AF65-F5344CB8AC3E}">
        <p14:creationId xmlns:p14="http://schemas.microsoft.com/office/powerpoint/2010/main" val="363478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DW</a:t>
            </a:r>
          </a:p>
          <a:p>
            <a:endParaRPr lang="en-AU"/>
          </a:p>
          <a:p>
            <a:r>
              <a:rPr lang="en-AU"/>
              <a:t>NSW Water Sharing Plans are remade over a rolling 10 year cycle.</a:t>
            </a:r>
          </a:p>
          <a:p>
            <a:endParaRPr lang="en-AU"/>
          </a:p>
          <a:p>
            <a:r>
              <a:rPr lang="en-AU"/>
              <a:t>The map shows some regions have been done, and progressed to Public Exhibition in this process, some are in  progress, while some are planned for the future.</a:t>
            </a:r>
          </a:p>
          <a:p>
            <a:endParaRPr lang="en-AU"/>
          </a:p>
          <a:p>
            <a:r>
              <a:rPr lang="en-AU"/>
              <a:t>An important step before remaking the plans is to evaluate the previous plan, and assess the plan performance at mitigating risks caused by extraction.</a:t>
            </a:r>
          </a:p>
          <a:p>
            <a:endParaRPr lang="en-AU"/>
          </a:p>
          <a:p>
            <a:r>
              <a:rPr lang="en-AU"/>
              <a:t>We use the Risk Assessments for that purpose.</a:t>
            </a:r>
          </a:p>
        </p:txBody>
      </p:sp>
      <p:sp>
        <p:nvSpPr>
          <p:cNvPr id="4" name="Slide Number Placeholder 3"/>
          <p:cNvSpPr>
            <a:spLocks noGrp="1"/>
          </p:cNvSpPr>
          <p:nvPr>
            <p:ph type="sldNum" sz="quarter" idx="5"/>
          </p:nvPr>
        </p:nvSpPr>
        <p:spPr/>
        <p:txBody>
          <a:bodyPr/>
          <a:lstStyle/>
          <a:p>
            <a:fld id="{B07158C4-A119-4B78-9DE8-A50001BC31DC}" type="slidenum">
              <a:rPr lang="en-AU" smtClean="0"/>
              <a:t>2</a:t>
            </a:fld>
            <a:endParaRPr lang="en-AU"/>
          </a:p>
        </p:txBody>
      </p:sp>
    </p:spTree>
    <p:extLst>
      <p:ext uri="{BB962C8B-B14F-4D97-AF65-F5344CB8AC3E}">
        <p14:creationId xmlns:p14="http://schemas.microsoft.com/office/powerpoint/2010/main" val="2043030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06686"/>
          </a:xfrm>
        </p:spPr>
        <p:txBody>
          <a:bodyPr/>
          <a:lstStyle/>
          <a:p>
            <a:r>
              <a:rPr lang="en-AU"/>
              <a:t>DW</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0" i="0">
                <a:solidFill>
                  <a:srgbClr val="323130"/>
                </a:solidFill>
                <a:effectLst/>
                <a:latin typeface="SegoeUI"/>
              </a:rPr>
              <a:t>-what is the risk assessment and why do we do them? </a:t>
            </a:r>
          </a:p>
          <a:p>
            <a:pPr algn="l">
              <a:buFont typeface="Arial" panose="020B0604020202020204" pitchFamily="34" charset="0"/>
              <a:buNone/>
            </a:pPr>
            <a:r>
              <a:rPr lang="en-AU" b="0" i="0">
                <a:solidFill>
                  <a:srgbClr val="323130"/>
                </a:solidFill>
                <a:effectLst/>
                <a:latin typeface="SegoeUI"/>
              </a:rPr>
              <a:t>the answer is that it's our primary method to assess and prioritize environmental issues before remaking water sharing plans.</a:t>
            </a:r>
          </a:p>
          <a:p>
            <a:pPr algn="l">
              <a:buFont typeface="Arial" panose="020B0604020202020204" pitchFamily="34" charset="0"/>
              <a:buNone/>
            </a:pPr>
            <a:r>
              <a:rPr lang="en-AU" b="0" i="0">
                <a:solidFill>
                  <a:srgbClr val="323130"/>
                </a:solidFill>
                <a:effectLst/>
                <a:latin typeface="SegoeUI"/>
              </a:rPr>
              <a:t>-It's a requirement of the Water Management Act that we do that. But we also see it as a focal point for stakeholder engagement when we identify issues and take them to the community.</a:t>
            </a:r>
          </a:p>
          <a:p>
            <a:pPr algn="l">
              <a:buFont typeface="Arial" panose="020B0604020202020204" pitchFamily="34" charset="0"/>
              <a:buNone/>
            </a:pPr>
            <a:r>
              <a:rPr lang="en-AU" b="0" i="0">
                <a:solidFill>
                  <a:srgbClr val="323130"/>
                </a:solidFill>
                <a:effectLst/>
                <a:latin typeface="SegoeUI"/>
              </a:rPr>
              <a:t>-The risk assessment also points to potential strategies to address the issues that we've identified. </a:t>
            </a:r>
          </a:p>
          <a:p>
            <a:r>
              <a:rPr lang="en-AU" b="0" i="0">
                <a:solidFill>
                  <a:srgbClr val="323130"/>
                </a:solidFill>
                <a:effectLst/>
                <a:latin typeface="SegoeUI"/>
              </a:rPr>
              <a:t>It's important to note that we can't mitigate all the </a:t>
            </a:r>
            <a:r>
              <a:rPr lang="en-AU"/>
              <a:t>risks that we identify. We have to focus on those risks that are impacts of water sharing plans, and typically these are flow related risks.</a:t>
            </a:r>
          </a:p>
          <a:p>
            <a:r>
              <a:rPr lang="en-AU"/>
              <a:t>-You can see to the right where the risk assessment fits in the planning cycle, it's part of the reporting on the evaluation findings and recommendations from the evaluation process.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3</a:t>
            </a:fld>
            <a:endParaRPr lang="en-AU"/>
          </a:p>
        </p:txBody>
      </p:sp>
    </p:spTree>
    <p:extLst>
      <p:ext uri="{BB962C8B-B14F-4D97-AF65-F5344CB8AC3E}">
        <p14:creationId xmlns:p14="http://schemas.microsoft.com/office/powerpoint/2010/main" val="195024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3336" y="4261762"/>
            <a:ext cx="5845628" cy="4539338"/>
          </a:xfrm>
        </p:spPr>
        <p:txBody>
          <a:bodyPr/>
          <a:lstStyle/>
          <a:p>
            <a:r>
              <a:rPr lang="en-AU"/>
              <a:t>DW</a:t>
            </a:r>
          </a:p>
          <a:p>
            <a:pPr algn="l">
              <a:buFont typeface="Arial" panose="020B0604020202020204" pitchFamily="34" charset="0"/>
              <a:buNone/>
            </a:pPr>
            <a:r>
              <a:rPr lang="en-AU" sz="1200" b="0" i="0">
                <a:solidFill>
                  <a:srgbClr val="323130"/>
                </a:solidFill>
                <a:effectLst/>
                <a:latin typeface="SegoeUI"/>
              </a:rPr>
              <a:t>But why did they need updating is probably the next question ... They were all done in the last 10 years in a form, but...</a:t>
            </a:r>
          </a:p>
          <a:p>
            <a:pPr algn="l">
              <a:buFont typeface="Arial" panose="020B0604020202020204" pitchFamily="34" charset="0"/>
              <a:buNone/>
            </a:pPr>
            <a:r>
              <a:rPr lang="en-AU" sz="1200" b="0" i="0">
                <a:solidFill>
                  <a:srgbClr val="323130"/>
                </a:solidFill>
                <a:effectLst/>
                <a:latin typeface="SegoeUI"/>
              </a:rPr>
              <a:t>-Firstly - we want to continuously improve.</a:t>
            </a:r>
          </a:p>
          <a:p>
            <a:pPr algn="l">
              <a:buFont typeface="Arial" panose="020B0604020202020204" pitchFamily="34" charset="0"/>
              <a:buNone/>
            </a:pPr>
            <a:r>
              <a:rPr lang="en-AU" sz="1200" b="0" i="0">
                <a:solidFill>
                  <a:srgbClr val="323130"/>
                </a:solidFill>
                <a:effectLst/>
                <a:latin typeface="SegoeUI"/>
              </a:rPr>
              <a:t>We don't for a minute imagine that the risk assessments are perfect.</a:t>
            </a:r>
          </a:p>
          <a:p>
            <a:pPr algn="l">
              <a:buFont typeface="Arial" panose="020B0604020202020204" pitchFamily="34" charset="0"/>
              <a:buNone/>
            </a:pPr>
            <a:r>
              <a:rPr lang="en-AU" sz="1200" b="0" i="0">
                <a:solidFill>
                  <a:srgbClr val="323130"/>
                </a:solidFill>
                <a:effectLst/>
                <a:latin typeface="SegoeUI"/>
              </a:rPr>
              <a:t>They are the best information we can provide at the time that we do them, so they do need updating, and need to be reasonably current when a plan is being remade.</a:t>
            </a:r>
          </a:p>
          <a:p>
            <a:pPr algn="l">
              <a:buFont typeface="Arial" panose="020B0604020202020204" pitchFamily="34" charset="0"/>
              <a:buNone/>
            </a:pPr>
            <a:r>
              <a:rPr lang="en-AU" sz="1200" b="0" i="0">
                <a:solidFill>
                  <a:srgbClr val="323130"/>
                </a:solidFill>
                <a:effectLst/>
                <a:latin typeface="SegoeUI"/>
              </a:rPr>
              <a:t>-Also, you'll see shortly that that to do this assessment, we rely on a very large number of data sources from a very wide array of sources we've got data from fisheries, EES/EHG, councils, Aboriginal and First Nations lands and a whole bunch of data sets, that continuously get updated or continuously fall out of date as new products become available. And of course, new data from new studies becomes available that we'd like to include to make the assessments more robust.</a:t>
            </a:r>
          </a:p>
          <a:p>
            <a:pPr algn="l">
              <a:buFont typeface="Arial" panose="020B0604020202020204" pitchFamily="34" charset="0"/>
              <a:buNone/>
            </a:pPr>
            <a:r>
              <a:rPr lang="en-AU" sz="1200" b="0" i="0">
                <a:solidFill>
                  <a:srgbClr val="323130"/>
                </a:solidFill>
                <a:effectLst/>
                <a:latin typeface="SegoeUI"/>
              </a:rPr>
              <a:t>-We also wanted to make sure that we had consistency in the new coastal water sharing plan procedures with the processes that we went through in doing the basin plan in the inland water sharing plans. </a:t>
            </a:r>
          </a:p>
          <a:p>
            <a:pPr algn="l">
              <a:buFont typeface="Arial" panose="020B0604020202020204" pitchFamily="34" charset="0"/>
              <a:buNone/>
            </a:pPr>
            <a:r>
              <a:rPr lang="en-AU" sz="1200" b="0" i="0">
                <a:solidFill>
                  <a:srgbClr val="323130"/>
                </a:solidFill>
                <a:effectLst/>
                <a:latin typeface="SegoeUI"/>
              </a:rPr>
              <a:t>-And the final Driver for updating was to move to a risk based methodology in line with the basin plan requirements and requirements in the WM Act </a:t>
            </a:r>
          </a:p>
          <a:p>
            <a:pPr algn="l">
              <a:buFont typeface="Arial" panose="020B0604020202020204" pitchFamily="34" charset="0"/>
              <a:buNone/>
            </a:pPr>
            <a:r>
              <a:rPr lang="en-AU" sz="1200" b="0" i="0">
                <a:solidFill>
                  <a:srgbClr val="323130"/>
                </a:solidFill>
                <a:effectLst/>
                <a:latin typeface="SegoeUI"/>
              </a:rPr>
              <a:t>-You can see to the lower right the general basic theory of a risk assessment is it involves a combination of the consequence if an event happened and the likelihood of that event happening.</a:t>
            </a:r>
          </a:p>
          <a:p>
            <a:pPr algn="l">
              <a:buFont typeface="Arial" panose="020B0604020202020204" pitchFamily="34" charset="0"/>
              <a:buNone/>
            </a:pPr>
            <a:r>
              <a:rPr lang="en-AU" sz="1200" b="0" i="0">
                <a:solidFill>
                  <a:srgbClr val="323130"/>
                </a:solidFill>
                <a:effectLst/>
                <a:latin typeface="SegoeUI"/>
              </a:rPr>
              <a:t>-It’s very similar to work health safety risk matrixes and business risk matrixes, which I’m sure most of you will have seen.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4</a:t>
            </a:fld>
            <a:endParaRPr lang="en-AU"/>
          </a:p>
        </p:txBody>
      </p:sp>
    </p:spTree>
    <p:extLst>
      <p:ext uri="{BB962C8B-B14F-4D97-AF65-F5344CB8AC3E}">
        <p14:creationId xmlns:p14="http://schemas.microsoft.com/office/powerpoint/2010/main" val="2619742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a:t>DW</a:t>
            </a:r>
          </a:p>
          <a:p>
            <a:pPr algn="l">
              <a:buFont typeface="Arial" panose="020B0604020202020204" pitchFamily="34" charset="0"/>
              <a:buNone/>
            </a:pPr>
            <a:r>
              <a:rPr lang="en-AU" sz="1200" b="0" i="0">
                <a:solidFill>
                  <a:srgbClr val="323130"/>
                </a:solidFill>
                <a:effectLst/>
                <a:latin typeface="SegoeUI"/>
              </a:rPr>
              <a:t>The difference to the previous macro assessments is the way we’ve approached the hydrological modelling. We now rate alterations at different flow components, whereas previously it was just a hydro stress. </a:t>
            </a:r>
          </a:p>
          <a:p>
            <a:pPr algn="l">
              <a:buFont typeface="Arial" panose="020B0604020202020204" pitchFamily="34" charset="0"/>
              <a:buNone/>
            </a:pPr>
            <a:r>
              <a:rPr lang="en-AU" sz="1200" b="0" i="0">
                <a:solidFill>
                  <a:srgbClr val="323130"/>
                </a:solidFill>
                <a:effectLst/>
                <a:latin typeface="SegoeUI"/>
              </a:rPr>
              <a:t>So we now offer a likelihood for high flow and a high likelihood for low flow. </a:t>
            </a:r>
          </a:p>
          <a:p>
            <a:pPr algn="l">
              <a:buFont typeface="Arial" panose="020B0604020202020204" pitchFamily="34" charset="0"/>
              <a:buNone/>
            </a:pPr>
            <a:r>
              <a:rPr lang="en-AU" sz="1200" b="0" i="0">
                <a:solidFill>
                  <a:srgbClr val="323130"/>
                </a:solidFill>
                <a:effectLst/>
                <a:latin typeface="SegoeUI"/>
              </a:rPr>
              <a:t>We've also extended the HEVAE, and Michael will talk about that shortly</a:t>
            </a:r>
          </a:p>
          <a:p>
            <a:pPr algn="l">
              <a:buFont typeface="Arial" panose="020B0604020202020204" pitchFamily="34" charset="0"/>
              <a:buNone/>
            </a:pPr>
            <a:r>
              <a:rPr lang="en-AU" sz="1200" b="0" i="0">
                <a:solidFill>
                  <a:srgbClr val="323130"/>
                </a:solidFill>
                <a:effectLst/>
                <a:latin typeface="SegoeUI"/>
              </a:rPr>
              <a:t>In addition, we're looking at the tidal pools for risks to estuary inflows, which Mick will also discuss.</a:t>
            </a:r>
          </a:p>
          <a:p>
            <a:pPr algn="l">
              <a:buFont typeface="Arial" panose="020B0604020202020204" pitchFamily="34" charset="0"/>
              <a:buChar char="•"/>
            </a:pPr>
            <a:endParaRPr lang="en-AU" sz="1200" b="0" i="0">
              <a:solidFill>
                <a:srgbClr val="323130"/>
              </a:solidFill>
              <a:effectLst/>
              <a:latin typeface="SegoeUI"/>
            </a:endParaRPr>
          </a:p>
          <a:p>
            <a:pPr algn="l">
              <a:buFont typeface="Arial" panose="020B0604020202020204" pitchFamily="34" charset="0"/>
              <a:buNone/>
            </a:pPr>
            <a:r>
              <a:rPr lang="en-AU" sz="1200" b="0" i="0">
                <a:solidFill>
                  <a:srgbClr val="323130"/>
                </a:solidFill>
                <a:effectLst/>
                <a:latin typeface="SegoeUI"/>
              </a:rPr>
              <a:t>And finally, we’re also looking at water quality risks where, where data is available.</a:t>
            </a:r>
          </a:p>
          <a:p>
            <a:pPr algn="l">
              <a:buFont typeface="Arial" panose="020B0604020202020204" pitchFamily="34" charset="0"/>
              <a:buChar char="•"/>
            </a:pPr>
            <a:endParaRPr lang="en-AU" sz="1200" b="0" i="0">
              <a:solidFill>
                <a:srgbClr val="605E5C"/>
              </a:solidFill>
              <a:effectLst/>
              <a:latin typeface="SegoeUI"/>
            </a:endParaRPr>
          </a:p>
          <a:p>
            <a:pPr algn="l">
              <a:buFont typeface="Arial" panose="020B0604020202020204" pitchFamily="34" charset="0"/>
              <a:buNone/>
            </a:pPr>
            <a:r>
              <a:rPr lang="en-AU" sz="1200" b="0" i="0">
                <a:solidFill>
                  <a:srgbClr val="323130"/>
                </a:solidFill>
                <a:effectLst/>
                <a:latin typeface="SegoeUI"/>
              </a:rPr>
              <a:t>Top right you can see an example of how we used to approach hydrologic stress and risk in a two-step process... and you can say it's rather more complex, and it’s debatable whether it was giving full effect to the WM Act priorities.</a:t>
            </a:r>
          </a:p>
          <a:p>
            <a:pPr algn="l">
              <a:buFont typeface="Arial" panose="020B0604020202020204" pitchFamily="34" charset="0"/>
              <a:buNone/>
            </a:pPr>
            <a:endParaRPr lang="en-AU" sz="1200" b="0" i="0">
              <a:solidFill>
                <a:srgbClr val="323130"/>
              </a:solidFill>
              <a:effectLst/>
              <a:latin typeface="SegoeUI"/>
            </a:endParaRPr>
          </a:p>
          <a:p>
            <a:pPr algn="l">
              <a:buFont typeface="Arial" panose="020B0604020202020204" pitchFamily="34" charset="0"/>
              <a:buNone/>
            </a:pPr>
            <a:r>
              <a:rPr lang="en-AU" sz="1200">
                <a:solidFill>
                  <a:srgbClr val="323130"/>
                </a:solidFill>
                <a:latin typeface="SegoeUI"/>
              </a:rPr>
              <a:t>And now I’m going to hand you over to Michael Healey, and he’ll describe HEVAE and the method for scoring values.</a:t>
            </a:r>
            <a:endParaRPr lang="en-AU" sz="1200" b="0" i="0">
              <a:solidFill>
                <a:srgbClr val="323130"/>
              </a:solidFill>
              <a:effectLst/>
              <a:latin typeface="SegoeUI"/>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5</a:t>
            </a:fld>
            <a:endParaRPr lang="en-AU"/>
          </a:p>
        </p:txBody>
      </p:sp>
    </p:spTree>
    <p:extLst>
      <p:ext uri="{BB962C8B-B14F-4D97-AF65-F5344CB8AC3E}">
        <p14:creationId xmlns:p14="http://schemas.microsoft.com/office/powerpoint/2010/main" val="738364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69080"/>
          </a:xfrm>
        </p:spPr>
        <p:txBody>
          <a:bodyPr/>
          <a:lstStyle/>
          <a:p>
            <a:pPr marL="0" indent="0">
              <a:buFont typeface="Arial" panose="020B0604020202020204" pitchFamily="34" charset="0"/>
              <a:buNone/>
            </a:pPr>
            <a:r>
              <a:rPr lang="en-AU" sz="1200" dirty="0"/>
              <a:t>MH</a:t>
            </a:r>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r>
              <a:rPr lang="en-AU" sz="1200" dirty="0"/>
              <a:t>The HEVAE (Commonwealth Gov 2012) is part of The Aquatic Ecosystems Toolkit and is a nationally agreed framework that provides a set of best practice tools for mapping, classifying and assessing the condition of aquatic ecosystems, and provides guidance to identify high ecological value aquatic ecosystems (HEVAE).</a:t>
            </a:r>
          </a:p>
          <a:p>
            <a:pPr marL="285750" indent="-285750">
              <a:buFont typeface="Arial" panose="020B0604020202020204" pitchFamily="34" charset="0"/>
              <a:buChar char="•"/>
            </a:pPr>
            <a:r>
              <a:rPr lang="en-AU" sz="1200" dirty="0"/>
              <a:t>The 2014 Northern Basin Review recognised the HEVAE framework/process as a best practice approach to the identification of instream assets</a:t>
            </a:r>
          </a:p>
          <a:p>
            <a:pPr marL="285750" indent="-285750">
              <a:buFont typeface="Arial" panose="020B0604020202020204" pitchFamily="34" charset="0"/>
              <a:buChar char="•"/>
            </a:pPr>
            <a:r>
              <a:rPr lang="en-AU" sz="1200" dirty="0"/>
              <a:t>Prioritisation is used to focus management needs on issues of highest importance</a:t>
            </a:r>
          </a:p>
          <a:p>
            <a:r>
              <a:rPr lang="en-AU" sz="1200" dirty="0"/>
              <a:t>	Scoring system to accommodate a range of assets/values</a:t>
            </a:r>
          </a:p>
          <a:p>
            <a:r>
              <a:rPr lang="en-AU" sz="1200" dirty="0"/>
              <a:t>	Scores categorised &amp; best outcomes (reach level) receive highest scores</a:t>
            </a:r>
          </a:p>
          <a:p>
            <a:r>
              <a:rPr lang="en-AU" sz="1200" dirty="0"/>
              <a:t>	Weighting to assist prioritisation of river reaches including:</a:t>
            </a:r>
          </a:p>
          <a:p>
            <a:r>
              <a:rPr lang="en-AU" sz="1200" dirty="0"/>
              <a:t>	- Flow sensitivity (4 = highest to 1 = lowest. </a:t>
            </a:r>
            <a:r>
              <a:rPr lang="en-AU" sz="1200" dirty="0" err="1"/>
              <a:t>eg</a:t>
            </a:r>
            <a:r>
              <a:rPr lang="en-AU" sz="1200" dirty="0"/>
              <a:t>: fish are a 4)</a:t>
            </a:r>
          </a:p>
          <a:p>
            <a:pPr marL="171450" indent="-171450">
              <a:buFont typeface="Arial" panose="020B0604020202020204" pitchFamily="34" charset="0"/>
              <a:buChar char="•"/>
            </a:pPr>
            <a:r>
              <a:rPr lang="en-AU" sz="1200" dirty="0"/>
              <a:t>The </a:t>
            </a:r>
            <a:r>
              <a:rPr lang="en-AU" sz="1200" i="1" dirty="0"/>
              <a:t>Decision Tree</a:t>
            </a:r>
            <a:r>
              <a:rPr lang="en-AU" sz="1200" dirty="0"/>
              <a:t> process takes into account</a:t>
            </a:r>
          </a:p>
          <a:p>
            <a:pPr marL="781035" lvl="1" indent="-171450">
              <a:buFontTx/>
              <a:buChar char="-"/>
            </a:pPr>
            <a:r>
              <a:rPr lang="en-AU" sz="1200" dirty="0"/>
              <a:t>the presence of high or low HEVAE river reaches,</a:t>
            </a:r>
          </a:p>
          <a:p>
            <a:pPr marL="781035" lvl="1" indent="-171450">
              <a:buFontTx/>
              <a:buChar char="-"/>
            </a:pPr>
            <a:r>
              <a:rPr lang="en-AU" sz="1200" dirty="0"/>
              <a:t> the location of instream values relative to where surface water extraction is occurring. &amp;</a:t>
            </a:r>
          </a:p>
          <a:p>
            <a:pPr marL="781035" lvl="1" indent="-171450">
              <a:buFontTx/>
              <a:buChar char="-"/>
            </a:pPr>
            <a:r>
              <a:rPr lang="en-AU" sz="1200" dirty="0"/>
              <a:t>The dependency of the attributes on river flow</a:t>
            </a:r>
          </a:p>
          <a:p>
            <a:pPr marL="171450" indent="-171450">
              <a:buFont typeface="Arial" panose="020B0604020202020204" pitchFamily="34" charset="0"/>
              <a:buChar char="•"/>
            </a:pPr>
            <a:r>
              <a:rPr lang="en-AU" sz="1200" dirty="0"/>
              <a:t> The overall HEVAE determined is called the consequence and then links into the risk calculation for each water source. </a:t>
            </a:r>
          </a:p>
          <a:p>
            <a:pPr marL="285750" indent="-285750">
              <a:buFont typeface="Arial" panose="020B0604020202020204" pitchFamily="34" charset="0"/>
              <a:buChar char="•"/>
            </a:pPr>
            <a:endParaRPr lang="en-AU" sz="1200"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6</a:t>
            </a:fld>
            <a:endParaRPr lang="en-AU"/>
          </a:p>
        </p:txBody>
      </p:sp>
    </p:spTree>
    <p:extLst>
      <p:ext uri="{BB962C8B-B14F-4D97-AF65-F5344CB8AC3E}">
        <p14:creationId xmlns:p14="http://schemas.microsoft.com/office/powerpoint/2010/main" val="224597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806440" cy="4473485"/>
          </a:xfrm>
        </p:spPr>
        <p:txBody>
          <a:bodyPr/>
          <a:lstStyle/>
          <a:p>
            <a:r>
              <a:rPr lang="en-AU" sz="1200"/>
              <a:t>MH</a:t>
            </a:r>
          </a:p>
          <a:p>
            <a:endParaRPr lang="en-AU" sz="1200"/>
          </a:p>
          <a:p>
            <a:r>
              <a:rPr lang="en-AU" sz="1200"/>
              <a:t>Estuary value assessments were undertaken as many estuaries are reliant on freshwater inflows to enable the seasonal migration of some fish species, the inflow of nutrients to drive estuary productivity and influence the geomorphology of these areas.</a:t>
            </a:r>
          </a:p>
          <a:p>
            <a:endParaRPr lang="en-AU" sz="1200"/>
          </a:p>
          <a:p>
            <a:r>
              <a:rPr lang="en-AU" sz="1200"/>
              <a:t>Large tidal pools can also have a large volume of water extraction, and many ICOLS are influenced by the volume of and seasonality of freshwater inflows.</a:t>
            </a:r>
          </a:p>
          <a:p>
            <a:endParaRPr lang="en-AU" sz="1200"/>
          </a:p>
          <a:p>
            <a:r>
              <a:rPr lang="en-AU" sz="1200"/>
              <a:t>This assessment is aligned with the HEVAE/consequence process. For example estuary values are determined and this is then adjusted according to the sensitivity to loss of low and high inflows for each estuary.  The likelihood is derived from the likelihood metric for low and high flow from the freshwater water source immediately above the tidal pool/estuary. Reduction of the low and high inflows was rated high probability of impacting the ecological functioning. Risk outcomes are the combination of the Consequence and Likelihood.</a:t>
            </a:r>
          </a:p>
          <a:p>
            <a:endParaRPr lang="en-AU" sz="1200"/>
          </a:p>
          <a:p>
            <a:r>
              <a:rPr lang="en-AU" sz="1200"/>
              <a:t>The decision tree shown here is one developed to determine the estuary sensitivity to low flow inflows and is based in the physical characteristics or type, catchment area, tidal reach size and/or the characteristics of the entrance.</a:t>
            </a:r>
          </a:p>
          <a:p>
            <a:endParaRPr lang="en-AU" sz="1200"/>
          </a:p>
          <a:p>
            <a:r>
              <a:rPr lang="en-AU" sz="1200"/>
              <a:t>Although the estuary process is unable be considered as part of the risk assessment scope, it is important to do to inform on the potential impact that upstream extraction can have on the estuary and the ecological, social, cultural and economic values within them.</a:t>
            </a:r>
          </a:p>
          <a:p>
            <a:endParaRPr lang="en-AU" sz="1200"/>
          </a:p>
          <a:p>
            <a:endParaRPr lang="en-AU" sz="1200"/>
          </a:p>
        </p:txBody>
      </p:sp>
      <p:sp>
        <p:nvSpPr>
          <p:cNvPr id="4" name="Slide Number Placeholder 3"/>
          <p:cNvSpPr>
            <a:spLocks noGrp="1"/>
          </p:cNvSpPr>
          <p:nvPr>
            <p:ph type="sldNum" sz="quarter" idx="5"/>
          </p:nvPr>
        </p:nvSpPr>
        <p:spPr/>
        <p:txBody>
          <a:bodyPr/>
          <a:lstStyle/>
          <a:p>
            <a:fld id="{B07158C4-A119-4B78-9DE8-A50001BC31DC}" type="slidenum">
              <a:rPr lang="en-AU" smtClean="0"/>
              <a:t>7</a:t>
            </a:fld>
            <a:endParaRPr lang="en-AU"/>
          </a:p>
        </p:txBody>
      </p:sp>
    </p:spTree>
    <p:extLst>
      <p:ext uri="{BB962C8B-B14F-4D97-AF65-F5344CB8AC3E}">
        <p14:creationId xmlns:p14="http://schemas.microsoft.com/office/powerpoint/2010/main" val="2245564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JS</a:t>
            </a:r>
          </a:p>
          <a:p>
            <a:r>
              <a:rPr lang="en-AU" dirty="0"/>
              <a:t>Modelling was used to evaluate the likelihood of changing the functioning of the ecology of the rivers</a:t>
            </a:r>
          </a:p>
          <a:p>
            <a:r>
              <a:rPr lang="en-AU" dirty="0"/>
              <a:t>The changes to flow of both extraction and the interception of flow can be seen in the modelling – enabling us to quantify the level of alteration of the flow regime</a:t>
            </a:r>
          </a:p>
          <a:p>
            <a:endParaRPr lang="en-AU" dirty="0"/>
          </a:p>
          <a:p>
            <a:r>
              <a:rPr lang="en-AU" dirty="0"/>
              <a:t>Water is taken in a number of ways, which leads to a communitive impact that is able to be simulated in the models</a:t>
            </a:r>
          </a:p>
          <a:p>
            <a:endParaRPr lang="en-AU" dirty="0"/>
          </a:p>
          <a:p>
            <a:r>
              <a:rPr lang="en-AU"/>
              <a:t>2 model runs are compared, one representing the natural flows, and the other showing full use of water licences and water rights to take water</a:t>
            </a:r>
          </a:p>
          <a:p>
            <a:r>
              <a:rPr lang="en-AU" dirty="0"/>
              <a:t>Comparing the change in flow between these model runs allowed us to evaluate the changes in 6 flow components (I’ll look at these component in the next slide)</a:t>
            </a:r>
          </a:p>
          <a:p>
            <a:endParaRPr lang="en-AU" dirty="0"/>
          </a:p>
          <a:p>
            <a:r>
              <a:rPr lang="en-AU" dirty="0"/>
              <a:t>The amount of alteration seen in the modelling was rated into 3 level of “Likelihood”; High, Medium, and low likelihood of impacting key riverine ecosystem functions</a:t>
            </a:r>
          </a:p>
          <a:p>
            <a:r>
              <a:rPr lang="en-AU" dirty="0"/>
              <a:t>These rating are combined with the “Consequence” rating to provide the “Risk” rating</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8</a:t>
            </a:fld>
            <a:endParaRPr lang="en-AU"/>
          </a:p>
        </p:txBody>
      </p:sp>
    </p:spTree>
    <p:extLst>
      <p:ext uri="{BB962C8B-B14F-4D97-AF65-F5344CB8AC3E}">
        <p14:creationId xmlns:p14="http://schemas.microsoft.com/office/powerpoint/2010/main" val="3635399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JS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The 6 flow components are: 1) the zero or cease to flow periods, 2) the low flows, 3) the freshes withing the river channel, and 3 higher flows that are </a:t>
            </a:r>
            <a:r>
              <a:rPr lang="en-AU" err="1"/>
              <a:t>bankfull</a:t>
            </a:r>
            <a:r>
              <a:rPr lang="en-AU"/>
              <a:t> and slightly higher (not floods) (point to the bottom image)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These are evaluated by comparing flows from the 2 model runs to generate 17 metrics – the Key Ecosystem Metrics, which are rolled up to rate the likelihood in the 6 flow ranges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t>The importance of the flow components (or parts of the flow regime) are varied, but some of the main concerns for the ecology in each of the 6 are: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Zero flows periods if too frequent can lead to reduced biota populations and condition</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Low flows if too frequent can lead to limited connectivity and loss of migration so biota/fish can move to better pools for food and better water quality</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Freshes are importing for resting the water quality and longitudinal connectivity (moving along the river) for lifecycle events (e.g. spawning)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The higher flows provide lateral connectivity (connection with associated wetlands and billabongs) and inputs to the food web -  And longitudinal connectivity (point to the lower image)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The example maps are for the risk to the different flow ranges in the Tweed WSP Area (note the 3 high flow metrics are represented by the last map)</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9</a:t>
            </a:fld>
            <a:endParaRPr lang="en-AU"/>
          </a:p>
        </p:txBody>
      </p:sp>
    </p:spTree>
    <p:extLst>
      <p:ext uri="{BB962C8B-B14F-4D97-AF65-F5344CB8AC3E}">
        <p14:creationId xmlns:p14="http://schemas.microsoft.com/office/powerpoint/2010/main" val="24067213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Lst>
          </p:cNvPr>
          <p:cNvSpPr/>
          <p:nvPr userDrawn="1"/>
        </p:nvSpPr>
        <p:spPr>
          <a:xfrm>
            <a:off x="-1" y="3924000"/>
            <a:ext cx="12192001" cy="156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2" name="Title 1"/>
          <p:cNvSpPr>
            <a:spLocks noGrp="1"/>
          </p:cNvSpPr>
          <p:nvPr>
            <p:ph type="ctrTitle"/>
          </p:nvPr>
        </p:nvSpPr>
        <p:spPr>
          <a:xfrm>
            <a:off x="360000" y="360000"/>
            <a:ext cx="10741897" cy="2387600"/>
          </a:xfrm>
          <a:ln>
            <a:noFill/>
          </a:ln>
        </p:spPr>
        <p:txBody>
          <a:bodyPr anchor="t">
            <a:normAutofit/>
          </a:bodyPr>
          <a:lstStyle>
            <a:lvl1pPr algn="l">
              <a:lnSpc>
                <a:spcPct val="90000"/>
              </a:lnSpc>
              <a:defRPr sz="4800">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p:nvPr>
        </p:nvSpPr>
        <p:spPr>
          <a:xfrm>
            <a:off x="360000" y="4284000"/>
            <a:ext cx="27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1089858"/>
          </a:xfrm>
        </p:spPr>
        <p:txBody>
          <a:bodyPr>
            <a:noAutofit/>
          </a:bodyPr>
          <a:lstStyle>
            <a:lvl1pPr>
              <a:spcAft>
                <a:spcPts val="0"/>
              </a:spcAft>
              <a:defRPr sz="1600" b="0">
                <a:solidFill>
                  <a:schemeClr val="bg1"/>
                </a:solidFill>
                <a:latin typeface="Public Sans SemiBold" pitchFamily="2" charset="0"/>
              </a:defRPr>
            </a:lvl1pPr>
            <a:lvl2pPr>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p:nvPr>
        </p:nvSpPr>
        <p:spPr>
          <a:xfrm>
            <a:off x="9072000" y="4284000"/>
            <a:ext cx="2700000" cy="1089858"/>
          </a:xfrm>
        </p:spPr>
        <p:txBody>
          <a:bodyPr>
            <a:noAutofit/>
          </a:bodyPr>
          <a:lstStyle>
            <a:lvl1pP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cxnSp>
        <p:nvCxnSpPr>
          <p:cNvPr id="18" name="Straight Connector 17">
            <a:extLst>
              <a:ext uri="{FF2B5EF4-FFF2-40B4-BE49-F238E27FC236}">
                <a16:creationId xmlns:a16="http://schemas.microsoft.com/office/drawing/2014/main" id="{89B807B7-CC07-4C79-849F-41D584D6BBC7}"/>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9072000" y="4104000"/>
            <a:ext cx="270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5745600"/>
            <a:ext cx="630000" cy="685525"/>
          </a:xfrm>
          <a:prstGeom prst="rect">
            <a:avLst/>
          </a:prstGeom>
        </p:spPr>
      </p:pic>
    </p:spTree>
    <p:extLst>
      <p:ext uri="{BB962C8B-B14F-4D97-AF65-F5344CB8AC3E}">
        <p14:creationId xmlns:p14="http://schemas.microsoft.com/office/powerpoint/2010/main" val="356856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60000" y="1800000"/>
            <a:ext cx="11473200" cy="4351339"/>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ABACDD-EEA1-4D7E-AF09-D231DF0AC4BA}"/>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72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a:xfrm>
            <a:off x="5220000" y="2340000"/>
            <a:ext cx="6612000" cy="3960000"/>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40000"/>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9994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78588" cy="4185578"/>
          </a:xfrm>
        </p:spPr>
        <p:txBody>
          <a:bodyPr>
            <a:normAutofit/>
          </a:bodyPr>
          <a:lstStyle>
            <a:lvl1pPr>
              <a:defRPr sz="36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26425"/>
            <a:ext cx="3567113" cy="409575"/>
          </a:xfrm>
        </p:spPr>
        <p:txBody>
          <a:bodyPr anchor="b">
            <a:normAutofit/>
          </a:bodyPr>
          <a:lstStyle>
            <a:lvl1pPr>
              <a:defRPr sz="1200">
                <a:latin typeface="+mn-lt"/>
              </a:defRPr>
            </a:lvl1pPr>
          </a:lstStyle>
          <a:p>
            <a:pPr lvl="0"/>
            <a:r>
              <a:rPr lang="en-US"/>
              <a:t>Image caption</a:t>
            </a:r>
            <a:endParaRPr lang="en-AU"/>
          </a:p>
        </p:txBody>
      </p:sp>
    </p:spTree>
    <p:extLst>
      <p:ext uri="{BB962C8B-B14F-4D97-AF65-F5344CB8AC3E}">
        <p14:creationId xmlns:p14="http://schemas.microsoft.com/office/powerpoint/2010/main" val="889342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0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379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low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360000"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002"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solidFill>
                  <a:schemeClr val="bg2"/>
                </a:solidFill>
              </a:defRPr>
            </a:lvl1pPr>
          </a:lstStyle>
          <a:p>
            <a:r>
              <a:rPr lang="en-US"/>
              <a:t>Descriptor</a:t>
            </a:r>
            <a:endParaRPr lang="en-AU"/>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276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heading, two column text and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rgbClr val="F3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8136000" y="1748331"/>
            <a:ext cx="3672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772000"/>
            <a:ext cx="7560000"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49600"/>
            <a:ext cx="7560000" cy="900000"/>
          </a:xfrm>
        </p:spPr>
        <p:txBody>
          <a:bodyPr/>
          <a:lstStyle>
            <a:lvl1pPr>
              <a:defRPr/>
            </a:lvl1pPr>
          </a:lstStyle>
          <a:p>
            <a:pPr lvl="0"/>
            <a:r>
              <a:rPr lang="en-US"/>
              <a:t>Subheading</a:t>
            </a:r>
            <a:endParaRPr lang="en-AU"/>
          </a:p>
        </p:txBody>
      </p:sp>
      <p:pic>
        <p:nvPicPr>
          <p:cNvPr id="12" name="Picture 11">
            <a:extLst>
              <a:ext uri="{FF2B5EF4-FFF2-40B4-BE49-F238E27FC236}">
                <a16:creationId xmlns:a16="http://schemas.microsoft.com/office/drawing/2014/main" id="{2F79FF34-E700-48B3-9129-EB64DD6F1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394264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2"/>
              </a:solidFill>
            </a:endParaRPr>
          </a:p>
        </p:txBody>
      </p:sp>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6" name="Footer Placeholder 5"/>
          <p:cNvSpPr>
            <a:spLocks noGrp="1"/>
          </p:cNvSpPr>
          <p:nvPr>
            <p:ph type="ftr" sz="quarter" idx="11"/>
          </p:nvPr>
        </p:nvSpPr>
        <p:spPr>
          <a:xfrm>
            <a:off x="360000" y="6444000"/>
            <a:ext cx="6720000" cy="252000"/>
          </a:xfrm>
        </p:spPr>
        <p:txBody>
          <a:bodyPr/>
          <a:lstStyle>
            <a:lvl1pPr>
              <a:defRPr>
                <a:solidFill>
                  <a:schemeClr val="bg2"/>
                </a:solidFill>
              </a:defRPr>
            </a:lvl1pPr>
          </a:lstStyle>
          <a:p>
            <a:r>
              <a:rPr lang="en-US"/>
              <a:t>Descriptor</a:t>
            </a:r>
            <a:endParaRPr lang="en-AU"/>
          </a:p>
        </p:txBody>
      </p:sp>
      <p:sp>
        <p:nvSpPr>
          <p:cNvPr id="7" name="Slide Number Placeholder 6"/>
          <p:cNvSpPr>
            <a:spLocks noGrp="1"/>
          </p:cNvSpPr>
          <p:nvPr>
            <p:ph type="sldNum" sz="quarter" idx="12"/>
          </p:nvPr>
        </p:nvSpPr>
        <p:spPr>
          <a:xfrm>
            <a:off x="11317458" y="6516000"/>
            <a:ext cx="490542" cy="180000"/>
          </a:xfrm>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1"/>
            <a:ext cx="8532000" cy="2499670"/>
          </a:xfrm>
        </p:spPr>
        <p:txBody>
          <a:bodyPr numCol="3" spcCol="18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a:solidFill>
                  <a:schemeClr val="bg2"/>
                </a:solidFill>
              </a:defRPr>
            </a:lvl1pPr>
          </a:lstStyle>
          <a:p>
            <a:pPr lvl="0"/>
            <a:r>
              <a:rPr lang="en-US"/>
              <a:t>Subheading</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bg2"/>
                </a:solidFill>
              </a:defRPr>
            </a:lvl1pPr>
          </a:lstStyle>
          <a:p>
            <a:r>
              <a:rPr lang="en-US"/>
              <a:t>Click icon to add picture</a:t>
            </a:r>
            <a:endParaRPr lang="en-AU"/>
          </a:p>
        </p:txBody>
      </p:sp>
      <p:pic>
        <p:nvPicPr>
          <p:cNvPr id="12" name="Picture 11">
            <a:extLst>
              <a:ext uri="{FF2B5EF4-FFF2-40B4-BE49-F238E27FC236}">
                <a16:creationId xmlns:a16="http://schemas.microsoft.com/office/drawing/2014/main" id="{B1FB6CEC-BF4E-4B7E-BF6A-CACDC5381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887899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userDrawn="1"/>
        </p:nvCxnSpPr>
        <p:spPr>
          <a:xfrm>
            <a:off x="6192000" y="1576800"/>
            <a:ext cx="565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2000"/>
            <a:ext cx="5639998"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9087729" y="1749600"/>
            <a:ext cx="2744268" cy="900000"/>
          </a:xfrm>
        </p:spPr>
        <p:txBody>
          <a:bodyPr>
            <a:normAutofit/>
          </a:bodyPr>
          <a:lstStyle>
            <a:lvl1pPr>
              <a:defRPr sz="1000">
                <a:latin typeface="+mn-lt"/>
              </a:defRPr>
            </a:lvl1pPr>
          </a:lstStyle>
          <a:p>
            <a:pPr lvl="0"/>
            <a:r>
              <a:rPr lang="en-US"/>
              <a:t>Caption</a:t>
            </a:r>
            <a:endParaRPr lang="en-AU"/>
          </a:p>
        </p:txBody>
      </p:sp>
      <p:cxnSp>
        <p:nvCxnSpPr>
          <p:cNvPr id="15" name="Straight Connector 14">
            <a:extLst>
              <a:ext uri="{FF2B5EF4-FFF2-40B4-BE49-F238E27FC236}">
                <a16:creationId xmlns:a16="http://schemas.microsoft.com/office/drawing/2014/main" id="{D55E9072-3A33-4C6D-A549-4A012107B65C}"/>
              </a:ext>
            </a:extLst>
          </p:cNvPr>
          <p:cNvCxnSpPr>
            <a:cxnSpLocks/>
          </p:cNvCxnSpPr>
          <p:nvPr userDrawn="1"/>
        </p:nvCxnSpPr>
        <p:spPr>
          <a:xfrm>
            <a:off x="6192000" y="6289476"/>
            <a:ext cx="5658798"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0" y="1576800"/>
            <a:ext cx="5976000" cy="4716000"/>
          </a:xfrm>
        </p:spPr>
        <p:txBody>
          <a:bodyPr/>
          <a:lstStyle/>
          <a:p>
            <a:r>
              <a:rPr lang="en-US"/>
              <a:t>Click icon to add picture</a:t>
            </a:r>
            <a:endParaRPr lang="en-AU"/>
          </a:p>
        </p:txBody>
      </p:sp>
    </p:spTree>
    <p:extLst>
      <p:ext uri="{BB962C8B-B14F-4D97-AF65-F5344CB8AC3E}">
        <p14:creationId xmlns:p14="http://schemas.microsoft.com/office/powerpoint/2010/main" val="4225097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2520000" cy="1009652"/>
          </a:xfrm>
        </p:spPr>
        <p:txBody>
          <a:bodyPr>
            <a:normAutofit/>
          </a:bodyPr>
          <a:lstStyle>
            <a:lvl1pPr>
              <a:defRPr sz="1600">
                <a:latin typeface="Public Sans SemiBold" pitchFamily="2" charset="0"/>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726895"/>
          </a:xfrm>
        </p:spPr>
        <p:txBody>
          <a:bodyPr numCol="1" spcCol="180000"/>
          <a:lstStyle>
            <a:lvl1pPr>
              <a:defRPr sz="3600"/>
            </a:lvl1pPr>
            <a:lvl2pPr>
              <a:defRPr sz="1800">
                <a:latin typeface="+mn-lt"/>
              </a:defRPr>
            </a:lvl2pPr>
          </a:lstStyle>
          <a:p>
            <a:pPr lvl="0"/>
            <a:r>
              <a:rPr lang="en-US"/>
              <a:t>Click to edit Master text styles</a:t>
            </a:r>
          </a:p>
          <a:p>
            <a:pPr lvl="1"/>
            <a:r>
              <a:rPr lang="en-US"/>
              <a:t>Second level</a:t>
            </a:r>
          </a:p>
        </p:txBody>
      </p:sp>
      <p:cxnSp>
        <p:nvCxnSpPr>
          <p:cNvPr id="12" name="Straight Connector 11">
            <a:extLst>
              <a:ext uri="{FF2B5EF4-FFF2-40B4-BE49-F238E27FC236}">
                <a16:creationId xmlns:a16="http://schemas.microsoft.com/office/drawing/2014/main" id="{80B8F80F-22E3-47D7-8D99-80BFFDFB35CD}"/>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738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Lst>
          </p:cNvPr>
          <p:cNvSpPr/>
          <p:nvPr userDrawn="1"/>
        </p:nvSpPr>
        <p:spPr>
          <a:xfrm>
            <a:off x="0" y="1602000"/>
            <a:ext cx="12192000" cy="525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59999" y="360000"/>
            <a:ext cx="7560000" cy="1009652"/>
          </a:xfrm>
        </p:spPr>
        <p:txBody>
          <a:bodyPr numCol="2" spcCol="180000">
            <a:normAutofit/>
          </a:bodyPr>
          <a:lstStyle>
            <a:lvl1pPr>
              <a:defRPr sz="1800">
                <a:latin typeface="+mj-lt"/>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9F21707E-ED45-4C2A-9328-C747C8E2B09F}"/>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8AB6FE45-2247-43AE-AFB0-3C1EC574D8FA}"/>
              </a:ext>
            </a:extLst>
          </p:cNvPr>
          <p:cNvSpPr>
            <a:spLocks noGrp="1"/>
          </p:cNvSpPr>
          <p:nvPr>
            <p:ph type="pic" sz="quarter" idx="13"/>
          </p:nvPr>
        </p:nvSpPr>
        <p:spPr>
          <a:xfrm>
            <a:off x="1857000" y="1611825"/>
            <a:ext cx="8478000" cy="4688175"/>
          </a:xfrm>
        </p:spPr>
        <p:txBody>
          <a:bodyPr/>
          <a:lstStyle/>
          <a:p>
            <a:r>
              <a:rPr lang="en-US"/>
              <a:t>Click icon to add picture</a:t>
            </a:r>
            <a:endParaRPr lang="en-AU"/>
          </a:p>
        </p:txBody>
      </p:sp>
    </p:spTree>
    <p:extLst>
      <p:ext uri="{BB962C8B-B14F-4D97-AF65-F5344CB8AC3E}">
        <p14:creationId xmlns:p14="http://schemas.microsoft.com/office/powerpoint/2010/main" val="18488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1" y="0"/>
            <a:ext cx="3060000" cy="6858000"/>
          </a:xfrm>
        </p:spPr>
        <p:txBody>
          <a:bodyPr/>
          <a:lstStyle/>
          <a:p>
            <a:r>
              <a:rPr lang="en-US"/>
              <a:t>Click icon to add picture</a:t>
            </a:r>
            <a:endParaRPr lang="en-AU"/>
          </a:p>
        </p:txBody>
      </p:sp>
      <p:sp>
        <p:nvSpPr>
          <p:cNvPr id="4" name="Rectangle 3">
            <a:extLst>
              <a:ext uri="{FF2B5EF4-FFF2-40B4-BE49-F238E27FC236}">
                <a16:creationId xmlns:a16="http://schemas.microsoft.com/office/drawing/2014/main" id="{E57A2D9F-61E4-43DD-AEE4-7DB03212C80F}"/>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2" name="Title 1"/>
          <p:cNvSpPr>
            <a:spLocks noGrp="1"/>
          </p:cNvSpPr>
          <p:nvPr>
            <p:ph type="ctrTitle" hasCustomPrompt="1"/>
          </p:nvPr>
        </p:nvSpPr>
        <p:spPr>
          <a:xfrm>
            <a:off x="3599998" y="359999"/>
            <a:ext cx="6964836" cy="2917763"/>
          </a:xfrm>
          <a:ln>
            <a:noFill/>
          </a:ln>
        </p:spPr>
        <p:txBody>
          <a:bodyPr anchor="t">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9" y="4403188"/>
            <a:ext cx="5135997" cy="1176813"/>
          </a:xfrm>
        </p:spPr>
        <p:txBody>
          <a:bodyPr anchor="b">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600000" y="5940000"/>
            <a:ext cx="3600000" cy="558001"/>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7864834" y="5781821"/>
            <a:ext cx="2700000" cy="744977"/>
          </a:xfrm>
        </p:spPr>
        <p:txBody>
          <a:bodyPr anchor="b">
            <a:noAutofit/>
          </a:bodyPr>
          <a:lstStyle>
            <a:lvl1pPr algn="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3456000" y="388136"/>
            <a:ext cx="0" cy="601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1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box with 4 quadran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E5D367-3ECD-4D95-8593-6E37E7633C61}"/>
              </a:ext>
            </a:extLst>
          </p:cNvPr>
          <p:cNvSpPr/>
          <p:nvPr userDrawn="1"/>
        </p:nvSpPr>
        <p:spPr>
          <a:xfrm>
            <a:off x="0" y="1584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30AEF18-0048-410F-AB0A-6EBF9EE73C5F}"/>
              </a:ext>
            </a:extLst>
          </p:cNvPr>
          <p:cNvSpPr>
            <a:spLocks noGrp="1"/>
          </p:cNvSpPr>
          <p:nvPr>
            <p:ph type="body" sz="quarter" idx="13"/>
          </p:nvPr>
        </p:nvSpPr>
        <p:spPr>
          <a:xfrm>
            <a:off x="360363" y="1728000"/>
            <a:ext cx="2736000" cy="44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13">
            <a:extLst>
              <a:ext uri="{FF2B5EF4-FFF2-40B4-BE49-F238E27FC236}">
                <a16:creationId xmlns:a16="http://schemas.microsoft.com/office/drawing/2014/main" id="{79CE6DB5-6EC9-4FCA-8E33-1569637E9BA3}"/>
              </a:ext>
            </a:extLst>
          </p:cNvPr>
          <p:cNvSpPr>
            <a:spLocks noGrp="1"/>
          </p:cNvSpPr>
          <p:nvPr>
            <p:ph type="body" sz="quarter" idx="14"/>
          </p:nvPr>
        </p:nvSpPr>
        <p:spPr>
          <a:xfrm>
            <a:off x="3422345" y="1728788"/>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13">
            <a:extLst>
              <a:ext uri="{FF2B5EF4-FFF2-40B4-BE49-F238E27FC236}">
                <a16:creationId xmlns:a16="http://schemas.microsoft.com/office/drawing/2014/main" id="{6A0EE890-674F-4513-9B6E-9E8A4D4EE23B}"/>
              </a:ext>
            </a:extLst>
          </p:cNvPr>
          <p:cNvSpPr>
            <a:spLocks noGrp="1"/>
          </p:cNvSpPr>
          <p:nvPr>
            <p:ph type="body" sz="quarter" idx="15"/>
          </p:nvPr>
        </p:nvSpPr>
        <p:spPr>
          <a:xfrm>
            <a:off x="3420000" y="4120295"/>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8" name="Straight Connector 17">
            <a:extLst>
              <a:ext uri="{FF2B5EF4-FFF2-40B4-BE49-F238E27FC236}">
                <a16:creationId xmlns:a16="http://schemas.microsoft.com/office/drawing/2014/main" id="{DE5F3C85-5357-43EC-A1C1-36604BBB1AF2}"/>
              </a:ext>
            </a:extLst>
          </p:cNvPr>
          <p:cNvCxnSpPr/>
          <p:nvPr userDrawn="1"/>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057F61-0899-4B7C-BD2B-3738152A2B7E}"/>
              </a:ext>
            </a:extLst>
          </p:cNvPr>
          <p:cNvCxnSpPr>
            <a:cxnSpLocks/>
          </p:cNvCxnSpPr>
          <p:nvPr userDrawn="1"/>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90CB6B-A391-4BF9-8C5A-B72CA862E5A9}"/>
              </a:ext>
            </a:extLst>
          </p:cNvPr>
          <p:cNvCxnSpPr/>
          <p:nvPr userDrawn="1"/>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242911-8827-4F09-B4C0-F5B40262A31E}"/>
              </a:ext>
            </a:extLst>
          </p:cNvPr>
          <p:cNvCxnSpPr/>
          <p:nvPr userDrawn="1"/>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9F3CABFF-021D-4DB0-B816-0E2C407AA396}"/>
              </a:ext>
            </a:extLst>
          </p:cNvPr>
          <p:cNvSpPr>
            <a:spLocks noGrp="1"/>
          </p:cNvSpPr>
          <p:nvPr>
            <p:ph sz="quarter" idx="16"/>
          </p:nvPr>
        </p:nvSpPr>
        <p:spPr>
          <a:xfrm>
            <a:off x="5692327" y="2103123"/>
            <a:ext cx="2520000"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Content Placeholder 26">
            <a:extLst>
              <a:ext uri="{FF2B5EF4-FFF2-40B4-BE49-F238E27FC236}">
                <a16:creationId xmlns:a16="http://schemas.microsoft.com/office/drawing/2014/main" id="{F3D2FA77-52F3-471B-A291-EED89A0DE685}"/>
              </a:ext>
            </a:extLst>
          </p:cNvPr>
          <p:cNvSpPr>
            <a:spLocks noGrp="1"/>
          </p:cNvSpPr>
          <p:nvPr>
            <p:ph sz="quarter" idx="17"/>
          </p:nvPr>
        </p:nvSpPr>
        <p:spPr>
          <a:xfrm>
            <a:off x="8538308" y="2103123"/>
            <a:ext cx="3269692"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Picture Placeholder 29">
            <a:extLst>
              <a:ext uri="{FF2B5EF4-FFF2-40B4-BE49-F238E27FC236}">
                <a16:creationId xmlns:a16="http://schemas.microsoft.com/office/drawing/2014/main" id="{EA4CE82D-B1F3-42D5-BFC4-5FF9241B02D7}"/>
              </a:ext>
            </a:extLst>
          </p:cNvPr>
          <p:cNvSpPr>
            <a:spLocks noGrp="1"/>
          </p:cNvSpPr>
          <p:nvPr>
            <p:ph type="pic" sz="quarter" idx="18"/>
          </p:nvPr>
        </p:nvSpPr>
        <p:spPr>
          <a:xfrm>
            <a:off x="3944345" y="2286788"/>
            <a:ext cx="900000" cy="900000"/>
          </a:xfrm>
        </p:spPr>
        <p:txBody>
          <a:bodyPr/>
          <a:lstStyle/>
          <a:p>
            <a:r>
              <a:rPr lang="en-US"/>
              <a:t>Click icon to add picture</a:t>
            </a:r>
            <a:endParaRPr lang="en-AU"/>
          </a:p>
        </p:txBody>
      </p:sp>
      <p:sp>
        <p:nvSpPr>
          <p:cNvPr id="31" name="Picture Placeholder 29">
            <a:extLst>
              <a:ext uri="{FF2B5EF4-FFF2-40B4-BE49-F238E27FC236}">
                <a16:creationId xmlns:a16="http://schemas.microsoft.com/office/drawing/2014/main" id="{FD821410-29F3-4DF7-B1BB-8609C9096EE2}"/>
              </a:ext>
            </a:extLst>
          </p:cNvPr>
          <p:cNvSpPr>
            <a:spLocks noGrp="1"/>
          </p:cNvSpPr>
          <p:nvPr>
            <p:ph type="pic" sz="quarter" idx="19"/>
          </p:nvPr>
        </p:nvSpPr>
        <p:spPr>
          <a:xfrm>
            <a:off x="3942000" y="4678295"/>
            <a:ext cx="900000" cy="900000"/>
          </a:xfrm>
        </p:spPr>
        <p:txBody>
          <a:bodyPr/>
          <a:lstStyle/>
          <a:p>
            <a:r>
              <a:rPr lang="en-US"/>
              <a:t>Click icon to add picture</a:t>
            </a:r>
            <a:endParaRPr lang="en-AU"/>
          </a:p>
        </p:txBody>
      </p:sp>
      <p:sp>
        <p:nvSpPr>
          <p:cNvPr id="32" name="Text Placeholder 13">
            <a:extLst>
              <a:ext uri="{FF2B5EF4-FFF2-40B4-BE49-F238E27FC236}">
                <a16:creationId xmlns:a16="http://schemas.microsoft.com/office/drawing/2014/main" id="{77997327-1253-41DB-B0DD-0A414715E932}"/>
              </a:ext>
            </a:extLst>
          </p:cNvPr>
          <p:cNvSpPr>
            <a:spLocks noGrp="1"/>
          </p:cNvSpPr>
          <p:nvPr>
            <p:ph type="body" sz="quarter" idx="20" hasCustomPrompt="1"/>
          </p:nvPr>
        </p:nvSpPr>
        <p:spPr>
          <a:xfrm>
            <a:off x="5687236" y="1728788"/>
            <a:ext cx="2520000"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33" name="Text Placeholder 13">
            <a:extLst>
              <a:ext uri="{FF2B5EF4-FFF2-40B4-BE49-F238E27FC236}">
                <a16:creationId xmlns:a16="http://schemas.microsoft.com/office/drawing/2014/main" id="{6A7A3DE4-B76A-4DA3-9340-FFAA6B8830A0}"/>
              </a:ext>
            </a:extLst>
          </p:cNvPr>
          <p:cNvSpPr>
            <a:spLocks noGrp="1"/>
          </p:cNvSpPr>
          <p:nvPr>
            <p:ph type="body" sz="quarter" idx="21" hasCustomPrompt="1"/>
          </p:nvPr>
        </p:nvSpPr>
        <p:spPr>
          <a:xfrm>
            <a:off x="8528459" y="1728788"/>
            <a:ext cx="3303177"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Tree>
    <p:extLst>
      <p:ext uri="{BB962C8B-B14F-4D97-AF65-F5344CB8AC3E}">
        <p14:creationId xmlns:p14="http://schemas.microsoft.com/office/powerpoint/2010/main" val="309136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531360" cy="100965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7127999" y="1728000"/>
            <a:ext cx="4679995" cy="22216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28000" y="4093697"/>
            <a:ext cx="4679994" cy="19483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Lst>
          </p:cNvPr>
          <p:cNvSpPr>
            <a:spLocks noGrp="1"/>
          </p:cNvSpPr>
          <p:nvPr>
            <p:ph type="pic" sz="quarter" idx="13"/>
          </p:nvPr>
        </p:nvSpPr>
        <p:spPr>
          <a:xfrm>
            <a:off x="539750" y="1728788"/>
            <a:ext cx="6229350" cy="4536000"/>
          </a:xfrm>
        </p:spPr>
        <p:txBody>
          <a:bodyPr/>
          <a:lstStyle/>
          <a:p>
            <a:r>
              <a:rPr lang="en-US"/>
              <a:t>Click icon to add picture</a:t>
            </a:r>
            <a:endParaRPr lang="en-AU"/>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9" y="6173999"/>
            <a:ext cx="4703999" cy="180000"/>
          </a:xfrm>
        </p:spPr>
        <p:txBody>
          <a:bodyPr>
            <a:normAutofit/>
          </a:bodyPr>
          <a:lstStyle>
            <a:lvl1pPr>
              <a:defRPr sz="1000">
                <a:latin typeface="+mn-lt"/>
              </a:defRPr>
            </a:lvl1pPr>
          </a:lstStyle>
          <a:p>
            <a:pPr lvl="0"/>
            <a:r>
              <a:rPr lang="en-US"/>
              <a:t>Figure</a:t>
            </a:r>
            <a:endParaRPr lang="en-AU"/>
          </a:p>
        </p:txBody>
      </p: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69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720000" cy="1009652"/>
          </a:xfrm>
        </p:spPr>
        <p:txBody>
          <a:bodyPr/>
          <a:lstStyle>
            <a:lvl1pPr>
              <a:defRPr>
                <a:solidFill>
                  <a:schemeClr val="bg2"/>
                </a:solidFill>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54163"/>
            <a:ext cx="7560000" cy="3938587"/>
          </a:xfrm>
        </p:spPr>
        <p:txBody>
          <a:bodyPr/>
          <a:lstStyle/>
          <a:p>
            <a:r>
              <a:rPr lang="en-US"/>
              <a:t>Click icon to add chart</a:t>
            </a:r>
            <a:endParaRPr lang="en-AU"/>
          </a:p>
        </p:txBody>
      </p: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15425" y="3330000"/>
            <a:ext cx="2716213" cy="2162750"/>
          </a:xfrm>
        </p:spPr>
        <p:txBody>
          <a:bodyPr/>
          <a:lstStyle/>
          <a:p>
            <a:r>
              <a:rPr lang="en-US"/>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627688"/>
            <a:ext cx="7560000"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p:nvPr>
        </p:nvSpPr>
        <p:spPr>
          <a:xfrm>
            <a:off x="9123533" y="5627688"/>
            <a:ext cx="2716213"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12596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9999"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8000"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Descriptor</a:t>
            </a:r>
            <a:endParaRPr lang="en-AU"/>
          </a:p>
        </p:txBody>
      </p:sp>
      <p:sp>
        <p:nvSpPr>
          <p:cNvPr id="9" name="Slide Number Placeholder 8"/>
          <p:cNvSpPr>
            <a:spLocks noGrp="1"/>
          </p:cNvSpPr>
          <p:nvPr>
            <p:ph type="sldNum" sz="quarter" idx="12"/>
          </p:nvPr>
        </p:nvSpPr>
        <p:spPr/>
        <p:txBody>
          <a:bodyPr/>
          <a:lstStyle/>
          <a:p>
            <a:fld id="{10A01DC5-1685-4615-8240-15192985C6A2}" type="slidenum">
              <a:rPr lang="en-AU" smtClean="0"/>
              <a:t>‹#›</a:t>
            </a:fld>
            <a:endParaRPr lang="en-AU"/>
          </a:p>
        </p:txBody>
      </p:sp>
      <p:sp>
        <p:nvSpPr>
          <p:cNvPr id="10" name="Title Placeholder 1">
            <a:extLst>
              <a:ext uri="{FF2B5EF4-FFF2-40B4-BE49-F238E27FC236}">
                <a16:creationId xmlns:a16="http://schemas.microsoft.com/office/drawing/2014/main" id="{C1A3F1C1-3AA5-49E1-9481-3B7111F8505D}"/>
              </a:ext>
            </a:extLst>
          </p:cNvPr>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cxnSp>
        <p:nvCxnSpPr>
          <p:cNvPr id="12" name="Straight Connector 11">
            <a:extLst>
              <a:ext uri="{FF2B5EF4-FFF2-40B4-BE49-F238E27FC236}">
                <a16:creationId xmlns:a16="http://schemas.microsoft.com/office/drawing/2014/main" id="{E70612CD-1BF1-42B5-8546-A674A0B86640}"/>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1276FF-A829-4228-B12D-1EEE42C2AB11}"/>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956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Descriptor</a:t>
            </a: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966851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Descriptor</a:t>
            </a:r>
            <a:endParaRPr lang="en-AU"/>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039702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7919999" y="0"/>
            <a:ext cx="26518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5040000" y="0"/>
            <a:ext cx="2880000" cy="6858000"/>
          </a:xfrm>
        </p:spPr>
        <p:txBody>
          <a:bodyPr/>
          <a:lstStyle/>
          <a:p>
            <a:r>
              <a:rPr lang="en-US"/>
              <a:t>Click icon to add picture</a:t>
            </a:r>
            <a:endParaRPr lang="en-AU"/>
          </a:p>
        </p:txBody>
      </p:sp>
      <p:sp>
        <p:nvSpPr>
          <p:cNvPr id="4" name="Rectangle 3">
            <a:extLst>
              <a:ext uri="{FF2B5EF4-FFF2-40B4-BE49-F238E27FC236}">
                <a16:creationId xmlns:a16="http://schemas.microsoft.com/office/drawing/2014/main" id="{E57A2D9F-61E4-43DD-AEE4-7DB03212C80F}"/>
              </a:ext>
            </a:extLst>
          </p:cNvPr>
          <p:cNvSpPr/>
          <p:nvPr userDrawn="1"/>
        </p:nvSpPr>
        <p:spPr>
          <a:xfrm>
            <a:off x="0" y="0"/>
            <a:ext cx="50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2" name="Title 1"/>
          <p:cNvSpPr>
            <a:spLocks noGrp="1"/>
          </p:cNvSpPr>
          <p:nvPr>
            <p:ph type="ctrTitle" hasCustomPrompt="1"/>
          </p:nvPr>
        </p:nvSpPr>
        <p:spPr>
          <a:xfrm>
            <a:off x="360001" y="1118380"/>
            <a:ext cx="4500000" cy="2679008"/>
          </a:xfrm>
          <a:ln>
            <a:noFill/>
          </a:ln>
        </p:spPr>
        <p:txBody>
          <a:bodyPr anchor="b">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960000"/>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8100000" y="3924000"/>
            <a:ext cx="2338228" cy="1062997"/>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60000" y="6120001"/>
            <a:ext cx="270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360000" y="359999"/>
            <a:ext cx="4500000" cy="512197"/>
          </a:xfrm>
          <a:prstGeom prst="rect">
            <a:avLst/>
          </a:prstGeom>
        </p:spPr>
        <p:txBody>
          <a:bodyPr vert="horz" lIns="0" tIns="0" rIns="0" bIns="0" rtlCol="0" anchor="t"/>
          <a:lstStyle>
            <a:lvl1pPr algn="l">
              <a:defRPr sz="1200">
                <a:solidFill>
                  <a:schemeClr val="bg1"/>
                </a:solidFill>
                <a:latin typeface="Public Sans SemiBold" pitchFamily="2" charset="0"/>
              </a:defRPr>
            </a:lvl1pPr>
          </a:lstStyle>
          <a:p>
            <a:r>
              <a:rPr lang="en-US"/>
              <a:t>Descriptor</a:t>
            </a:r>
            <a:endParaRPr lang="en-AU"/>
          </a:p>
        </p:txBody>
      </p:sp>
    </p:spTree>
    <p:extLst>
      <p:ext uri="{BB962C8B-B14F-4D97-AF65-F5344CB8AC3E}">
        <p14:creationId xmlns:p14="http://schemas.microsoft.com/office/powerpoint/2010/main" val="345813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0" y="0"/>
            <a:ext cx="712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7112926" y="0"/>
            <a:ext cx="3708000" cy="6858000"/>
          </a:xfrm>
        </p:spPr>
        <p:txBody>
          <a:bodyPr/>
          <a:lstStyle/>
          <a:p>
            <a:r>
              <a:rPr lang="en-US"/>
              <a:t>Click icon to add picture</a:t>
            </a:r>
            <a:endParaRPr lang="en-AU"/>
          </a:p>
        </p:txBody>
      </p:sp>
      <p:sp>
        <p:nvSpPr>
          <p:cNvPr id="2" name="Title 1"/>
          <p:cNvSpPr>
            <a:spLocks noGrp="1"/>
          </p:cNvSpPr>
          <p:nvPr>
            <p:ph type="ctrTitle" hasCustomPrompt="1"/>
          </p:nvPr>
        </p:nvSpPr>
        <p:spPr>
          <a:xfrm>
            <a:off x="540000" y="1118380"/>
            <a:ext cx="4500000" cy="2679008"/>
          </a:xfrm>
          <a:ln>
            <a:noFill/>
          </a:ln>
        </p:spPr>
        <p:txBody>
          <a:bodyPr anchor="b">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960000"/>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5220000" y="3960000"/>
            <a:ext cx="1892926" cy="1176813"/>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540000" y="6120001"/>
            <a:ext cx="270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540000" y="359999"/>
            <a:ext cx="4500000" cy="512197"/>
          </a:xfrm>
          <a:prstGeom prst="rect">
            <a:avLst/>
          </a:prstGeom>
        </p:spPr>
        <p:txBody>
          <a:bodyPr vert="horz" lIns="0" tIns="0" rIns="0" bIns="0" rtlCol="0" anchor="t"/>
          <a:lstStyle>
            <a:lvl1pPr algn="l">
              <a:defRPr sz="1200">
                <a:solidFill>
                  <a:schemeClr val="bg1"/>
                </a:solidFill>
                <a:latin typeface="Public Sans SemiBold" pitchFamily="2" charset="0"/>
              </a:defRPr>
            </a:lvl1pPr>
          </a:lstStyle>
          <a:p>
            <a:r>
              <a:rPr lang="en-US"/>
              <a:t>Descriptor</a:t>
            </a:r>
            <a:endParaRPr lang="en-AU"/>
          </a:p>
        </p:txBody>
      </p:sp>
      <p:cxnSp>
        <p:nvCxnSpPr>
          <p:cNvPr id="12" name="Straight Connector 11">
            <a:extLst>
              <a:ext uri="{FF2B5EF4-FFF2-40B4-BE49-F238E27FC236}">
                <a16:creationId xmlns:a16="http://schemas.microsoft.com/office/drawing/2014/main" id="{3283C022-C11C-47A8-B2C6-38BBC7F57777}"/>
              </a:ext>
            </a:extLst>
          </p:cNvPr>
          <p:cNvCxnSpPr>
            <a:cxnSpLocks/>
          </p:cNvCxnSpPr>
          <p:nvPr userDrawn="1"/>
        </p:nvCxnSpPr>
        <p:spPr>
          <a:xfrm>
            <a:off x="360000" y="360000"/>
            <a:ext cx="0" cy="601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414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C1630E-75DD-4988-B412-5BC99B5B5062}"/>
              </a:ext>
            </a:extLst>
          </p:cNvPr>
          <p:cNvSpPr/>
          <p:nvPr userDrawn="1"/>
        </p:nvSpPr>
        <p:spPr>
          <a:xfrm>
            <a:off x="-1" y="3330000"/>
            <a:ext cx="12192001" cy="3528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2" name="Rectangle 11">
            <a:extLst>
              <a:ext uri="{FF2B5EF4-FFF2-40B4-BE49-F238E27FC236}">
                <a16:creationId xmlns:a16="http://schemas.microsoft.com/office/drawing/2014/main" id="{106A6961-24E6-4839-AA27-A340B1809347}"/>
              </a:ext>
            </a:extLst>
          </p:cNvPr>
          <p:cNvSpPr/>
          <p:nvPr userDrawn="1"/>
        </p:nvSpPr>
        <p:spPr>
          <a:xfrm>
            <a:off x="-1" y="0"/>
            <a:ext cx="12192001" cy="156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1" y="1566000"/>
            <a:ext cx="12192001"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387600"/>
          </a:xfrm>
          <a:ln>
            <a:noFill/>
          </a:ln>
        </p:spPr>
        <p:txBody>
          <a:bodyPr anchor="t">
            <a:normAutofit/>
          </a:bodyPr>
          <a:lstStyle>
            <a:lvl1pPr algn="l">
              <a:lnSpc>
                <a:spcPct val="90000"/>
              </a:lnSpc>
              <a:defRPr sz="4800">
                <a:solidFill>
                  <a:schemeClr val="bg1"/>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1"/>
                </a:solidFill>
                <a:latin typeface="Public Sans SemiBold" pitchFamily="2" charset="0"/>
              </a:defRPr>
            </a:lvl1pPr>
          </a:lstStyle>
          <a:p>
            <a:r>
              <a:rPr lang="en-US"/>
              <a:t>Descriptor</a:t>
            </a:r>
            <a:endParaRPr lang="en-AU"/>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9178925" y="4071600"/>
            <a:ext cx="2778613" cy="2786400"/>
          </a:xfrm>
        </p:spPr>
        <p:txBody>
          <a:bodyPr anchor="b">
            <a:noAutofit/>
          </a:bodyPr>
          <a:lstStyle>
            <a:lvl1pPr algn="r">
              <a:lnSpc>
                <a:spcPct val="80000"/>
              </a:lnSpc>
              <a:spcAft>
                <a:spcPts val="0"/>
              </a:spcAft>
              <a:defRPr sz="19000">
                <a:solidFill>
                  <a:schemeClr val="bg1"/>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10" name="Picture 9" descr="NSW Government logo">
            <a:extLst>
              <a:ext uri="{FF2B5EF4-FFF2-40B4-BE49-F238E27FC236}">
                <a16:creationId xmlns:a16="http://schemas.microsoft.com/office/drawing/2014/main" id="{4614E832-4BCC-4853-BB8C-E93D74BE52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282873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4104000"/>
            <a:ext cx="10242886" cy="1009606"/>
          </a:xfrm>
          <a:ln>
            <a:noFill/>
          </a:ln>
        </p:spPr>
        <p:txBody>
          <a:bodyPr anchor="t">
            <a:normAutofit/>
          </a:bodyPr>
          <a:lstStyle>
            <a:lvl1pPr algn="l">
              <a:lnSpc>
                <a:spcPct val="90000"/>
              </a:lnSpc>
              <a:defRPr sz="4800">
                <a:solidFill>
                  <a:schemeClr val="bg2"/>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652000"/>
            <a:ext cx="10242886" cy="523717"/>
          </a:xfrm>
        </p:spPr>
        <p:txBody>
          <a:bodyPr>
            <a:noAutofit/>
          </a:bodyPr>
          <a:lstStyle>
            <a:lvl1pPr>
              <a:defRPr sz="2000">
                <a:solidFill>
                  <a:schemeClr val="bg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2"/>
                </a:solidFill>
                <a:latin typeface="Public Sans SemiBold" pitchFamily="2" charset="0"/>
              </a:defRPr>
            </a:lvl1pPr>
          </a:lstStyle>
          <a:p>
            <a:r>
              <a:rPr lang="en-US"/>
              <a:t>Descriptor</a:t>
            </a:r>
            <a:endParaRPr lang="en-AU"/>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540000" y="360000"/>
            <a:ext cx="2778613" cy="2786400"/>
          </a:xfrm>
        </p:spPr>
        <p:txBody>
          <a:bodyPr anchor="t">
            <a:noAutofit/>
          </a:bodyPr>
          <a:lstStyle>
            <a:lvl1pPr algn="l">
              <a:lnSpc>
                <a:spcPct val="80000"/>
              </a:lnSpc>
              <a:spcAft>
                <a:spcPts val="0"/>
              </a:spcAft>
              <a:defRPr sz="19000">
                <a:solidFill>
                  <a:schemeClr val="bg2"/>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cxnSp>
        <p:nvCxnSpPr>
          <p:cNvPr id="15" name="Straight Connector 14">
            <a:extLst>
              <a:ext uri="{FF2B5EF4-FFF2-40B4-BE49-F238E27FC236}">
                <a16:creationId xmlns:a16="http://schemas.microsoft.com/office/drawing/2014/main" id="{140FCFB7-2251-4DE7-B878-A07B57992F00}"/>
              </a:ext>
            </a:extLst>
          </p:cNvPr>
          <p:cNvCxnSpPr>
            <a:cxnSpLocks/>
          </p:cNvCxnSpPr>
          <p:nvPr userDrawn="1"/>
        </p:nvCxnSpPr>
        <p:spPr>
          <a:xfrm>
            <a:off x="36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NSW Government logo">
            <a:extLst>
              <a:ext uri="{FF2B5EF4-FFF2-40B4-BE49-F238E27FC236}">
                <a16:creationId xmlns:a16="http://schemas.microsoft.com/office/drawing/2014/main" id="{27C4C535-7E4B-4B48-BCD8-F680CCDFEE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144384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A8E2-73B2-4BCE-A537-BD98BFA45482}"/>
              </a:ext>
            </a:extLst>
          </p:cNvPr>
          <p:cNvSpPr/>
          <p:nvPr userDrawn="1"/>
        </p:nvSpPr>
        <p:spPr>
          <a:xfrm>
            <a:off x="0" y="1602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5" name="Footer Placeholder 4"/>
          <p:cNvSpPr>
            <a:spLocks noGrp="1"/>
          </p:cNvSpPr>
          <p:nvPr>
            <p:ph type="ftr" sz="quarter" idx="11"/>
          </p:nvPr>
        </p:nvSpPr>
        <p:spPr>
          <a:xfrm>
            <a:off x="360000" y="6444000"/>
            <a:ext cx="6720000" cy="252000"/>
          </a:xfrm>
        </p:spPr>
        <p:txBody>
          <a:bodyPr/>
          <a:lstStyle/>
          <a:p>
            <a:r>
              <a:rPr lang="en-US"/>
              <a:t>Descriptor</a:t>
            </a:r>
            <a:endParaRPr lang="en-AU"/>
          </a:p>
        </p:txBody>
      </p:sp>
      <p:sp>
        <p:nvSpPr>
          <p:cNvPr id="6" name="Slide Number Placeholder 5"/>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800001"/>
            <a:ext cx="11447462" cy="4409998"/>
          </a:xfrm>
        </p:spPr>
        <p:txBody>
          <a:bodyPr/>
          <a:lstStyle/>
          <a:p>
            <a:r>
              <a:rPr lang="en-US"/>
              <a:t>Click icon to add table</a:t>
            </a:r>
            <a:endParaRPr lang="en-AU"/>
          </a:p>
        </p:txBody>
      </p:sp>
    </p:spTree>
    <p:extLst>
      <p:ext uri="{BB962C8B-B14F-4D97-AF65-F5344CB8AC3E}">
        <p14:creationId xmlns:p14="http://schemas.microsoft.com/office/powerpoint/2010/main" val="3565172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620000"/>
            <a:ext cx="11447462" cy="4500000"/>
          </a:xfrm>
        </p:spPr>
        <p:txBody>
          <a:bodyPr/>
          <a:lstStyle/>
          <a:p>
            <a:r>
              <a:rPr lang="en-US"/>
              <a:t>Click icon to add table</a:t>
            </a:r>
            <a:endParaRPr lang="en-AU"/>
          </a:p>
        </p:txBody>
      </p:sp>
    </p:spTree>
    <p:extLst>
      <p:ext uri="{BB962C8B-B14F-4D97-AF65-F5344CB8AC3E}">
        <p14:creationId xmlns:p14="http://schemas.microsoft.com/office/powerpoint/2010/main" val="25057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D7C65C-44E2-4933-BFBB-90BBEEAAAC45}"/>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076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sp>
        <p:nvSpPr>
          <p:cNvPr id="3" name="Text Placeholder 2"/>
          <p:cNvSpPr>
            <a:spLocks noGrp="1"/>
          </p:cNvSpPr>
          <p:nvPr>
            <p:ph type="body" idx="1"/>
          </p:nvPr>
        </p:nvSpPr>
        <p:spPr>
          <a:xfrm>
            <a:off x="360000" y="1800000"/>
            <a:ext cx="11448000" cy="43513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60000" y="6444000"/>
            <a:ext cx="6720000" cy="252000"/>
          </a:xfrm>
          <a:prstGeom prst="rect">
            <a:avLst/>
          </a:prstGeom>
        </p:spPr>
        <p:txBody>
          <a:bodyPr vert="horz" lIns="0" tIns="0" rIns="0" bIns="0" rtlCol="0" anchor="t"/>
          <a:lstStyle>
            <a:lvl1pPr algn="l">
              <a:defRPr sz="1400">
                <a:solidFill>
                  <a:schemeClr val="bg2"/>
                </a:solidFill>
                <a:latin typeface="Public Sans SemiBold" pitchFamily="2" charset="0"/>
              </a:defRPr>
            </a:lvl1pPr>
          </a:lstStyle>
          <a:p>
            <a:r>
              <a:rPr lang="en-US"/>
              <a:t>Descriptor</a:t>
            </a:r>
            <a:endParaRPr lang="en-AU"/>
          </a:p>
        </p:txBody>
      </p:sp>
      <p:sp>
        <p:nvSpPr>
          <p:cNvPr id="6" name="Slide Number Placeholder 5"/>
          <p:cNvSpPr>
            <a:spLocks noGrp="1"/>
          </p:cNvSpPr>
          <p:nvPr>
            <p:ph type="sldNum" sz="quarter" idx="4"/>
          </p:nvPr>
        </p:nvSpPr>
        <p:spPr>
          <a:xfrm>
            <a:off x="11317458" y="6516000"/>
            <a:ext cx="490542"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
        <p:nvSpPr>
          <p:cNvPr id="9" name="TextBox 8">
            <a:extLst>
              <a:ext uri="{FF2B5EF4-FFF2-40B4-BE49-F238E27FC236}">
                <a16:creationId xmlns:a16="http://schemas.microsoft.com/office/drawing/2014/main" id="{E98AFF8C-6EAC-4301-9800-49DD3EDD38B8}"/>
              </a:ext>
            </a:extLst>
          </p:cNvPr>
          <p:cNvSpPr txBox="1"/>
          <p:nvPr userDrawn="1"/>
        </p:nvSpPr>
        <p:spPr>
          <a:xfrm>
            <a:off x="-2622931" y="14626"/>
            <a:ext cx="2544960" cy="5170646"/>
          </a:xfrm>
          <a:prstGeom prst="rect">
            <a:avLst/>
          </a:prstGeom>
          <a:noFill/>
        </p:spPr>
        <p:txBody>
          <a:bodyPr wrap="square" lIns="0" tIns="0" rIns="0" bIns="0" rtlCol="0">
            <a:spAutoFit/>
          </a:bodyPr>
          <a:lstStyle/>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2622930" y="1263563"/>
            <a:ext cx="632972" cy="215628"/>
          </a:xfrm>
          <a:prstGeom prst="rect">
            <a:avLst/>
          </a:prstGeom>
        </p:spPr>
      </p:pic>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8" r:id="rId3"/>
    <p:sldLayoutId id="2147483671" r:id="rId4"/>
    <p:sldLayoutId id="2147483673" r:id="rId5"/>
    <p:sldLayoutId id="2147483674" r:id="rId6"/>
    <p:sldLayoutId id="2147483675" r:id="rId7"/>
    <p:sldLayoutId id="2147483676" r:id="rId8"/>
    <p:sldLayoutId id="2147483662" r:id="rId9"/>
    <p:sldLayoutId id="2147483672" r:id="rId10"/>
    <p:sldLayoutId id="2147483677" r:id="rId11"/>
    <p:sldLayoutId id="2147483678" r:id="rId12"/>
    <p:sldLayoutId id="2147483664" r:id="rId13"/>
    <p:sldLayoutId id="2147483684" r:id="rId14"/>
    <p:sldLayoutId id="2147483679" r:id="rId15"/>
    <p:sldLayoutId id="2147483687" r:id="rId16"/>
    <p:sldLayoutId id="2147483680" r:id="rId17"/>
    <p:sldLayoutId id="2147483681" r:id="rId18"/>
    <p:sldLayoutId id="2147483682" r:id="rId19"/>
    <p:sldLayoutId id="2147483683" r:id="rId20"/>
    <p:sldLayoutId id="2147483685" r:id="rId21"/>
    <p:sldLayoutId id="2147483686" r:id="rId22"/>
    <p:sldLayoutId id="2147483665" r:id="rId23"/>
    <p:sldLayoutId id="2147483666" r:id="rId24"/>
    <p:sldLayoutId id="2147483667" r:id="rId25"/>
  </p:sldLayoutIdLst>
  <p:hf hdr="0" dt="0"/>
  <p:txStyles>
    <p:titleStyle>
      <a:lvl1pPr algn="l" defTabSz="914377"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hyperlink" Target="https://www.industry.nsw.gov.au/water/science/modelling/surface-groundwater-models" TargetMode="External"/><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hyperlink" Target="https://www.industry.nsw.gov.au/water/plans-programs/water-sharing-plans/recently-on-public-exhibition" TargetMode="External"/><Relationship Id="rId5" Type="http://schemas.openxmlformats.org/officeDocument/2006/relationships/hyperlink" Target="https://www.dpie.nsw.gov.au/water/science-data-and-modelling/surface-water/monitoring-changes" TargetMode="External"/><Relationship Id="rId4" Type="http://schemas.openxmlformats.org/officeDocument/2006/relationships/hyperlink" Target="https://www.dpie.nsw.gov.au/water/science-data-and-modelling/surface-water/monitoring-changes/environmental-value-of-nsw-rivers-heva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66C0CE-5149-4272-B098-4336C71D7260}"/>
              </a:ext>
            </a:extLst>
          </p:cNvPr>
          <p:cNvSpPr>
            <a:spLocks noGrp="1"/>
          </p:cNvSpPr>
          <p:nvPr>
            <p:ph type="ctrTitle"/>
          </p:nvPr>
        </p:nvSpPr>
        <p:spPr>
          <a:xfrm>
            <a:off x="4718254" y="850421"/>
            <a:ext cx="7368356" cy="1335198"/>
          </a:xfrm>
        </p:spPr>
        <p:txBody>
          <a:bodyPr>
            <a:normAutofit fontScale="90000"/>
          </a:bodyPr>
          <a:lstStyle/>
          <a:p>
            <a:pPr marL="0" marR="0" lvl="0" indent="0" algn="ctr" defTabSz="609585" rtl="0" eaLnBrk="1" fontAlgn="auto" latinLnBrk="0" hangingPunct="1">
              <a:lnSpc>
                <a:spcPct val="100000"/>
              </a:lnSpc>
              <a:spcBef>
                <a:spcPts val="0"/>
              </a:spcBef>
              <a:spcAft>
                <a:spcPts val="0"/>
              </a:spcAft>
              <a:tabLst/>
              <a:defRPr/>
            </a:pPr>
            <a:r>
              <a:rPr kumimoji="0" lang="en-AU" sz="4000" b="1" i="0" u="none" strike="noStrike" kern="1200" cap="none" spc="0" normalizeH="0" baseline="0" noProof="0">
                <a:ln>
                  <a:noFill/>
                </a:ln>
                <a:solidFill>
                  <a:srgbClr val="FFFFFF"/>
                </a:solidFill>
                <a:effectLst/>
                <a:uLnTx/>
                <a:uFillTx/>
                <a:latin typeface="Public Sans"/>
                <a:ea typeface="+mn-ea"/>
                <a:cs typeface="+mn-cs"/>
              </a:rPr>
              <a:t>RIVERS AT RISK</a:t>
            </a:r>
            <a:br>
              <a:rPr kumimoji="0" lang="en-US" sz="4000" b="0" i="0" u="none" strike="noStrike" kern="1200" cap="none" spc="0" normalizeH="0" baseline="0" noProof="0">
                <a:ln>
                  <a:noFill/>
                </a:ln>
                <a:solidFill>
                  <a:srgbClr val="FFFFFF"/>
                </a:solidFill>
                <a:effectLst/>
                <a:uLnTx/>
                <a:uFillTx/>
                <a:latin typeface="Public Sans Light"/>
                <a:ea typeface="+mn-ea"/>
                <a:cs typeface="+mn-cs"/>
              </a:rPr>
            </a:br>
            <a:br>
              <a:rPr kumimoji="0" lang="en-US" sz="4000" b="0" i="0" u="none" strike="noStrike" kern="1200" cap="none" spc="0" normalizeH="0" baseline="0" noProof="0">
                <a:ln>
                  <a:noFill/>
                </a:ln>
                <a:solidFill>
                  <a:srgbClr val="FFFFFF"/>
                </a:solidFill>
                <a:effectLst/>
                <a:uLnTx/>
                <a:uFillTx/>
                <a:latin typeface="Public Sans Light"/>
                <a:ea typeface="+mn-ea"/>
                <a:cs typeface="+mn-cs"/>
              </a:rPr>
            </a:br>
            <a:br>
              <a:rPr kumimoji="0" lang="en-AU" sz="2800" b="1" i="1" u="none" strike="noStrike" kern="1200" cap="none" spc="0" normalizeH="0" baseline="0" noProof="0">
                <a:ln>
                  <a:noFill/>
                </a:ln>
                <a:solidFill>
                  <a:srgbClr val="FFFFFF"/>
                </a:solidFill>
                <a:effectLst/>
                <a:uLnTx/>
                <a:uFillTx/>
                <a:latin typeface="Public Sans"/>
                <a:ea typeface="+mn-ea"/>
                <a:cs typeface="+mn-cs"/>
              </a:rPr>
            </a:br>
            <a:endParaRPr lang="en-AU"/>
          </a:p>
        </p:txBody>
      </p:sp>
      <p:sp>
        <p:nvSpPr>
          <p:cNvPr id="9" name="Text Placeholder 8">
            <a:extLst>
              <a:ext uri="{FF2B5EF4-FFF2-40B4-BE49-F238E27FC236}">
                <a16:creationId xmlns:a16="http://schemas.microsoft.com/office/drawing/2014/main" id="{3044B33C-5717-4F17-9FB6-DE4C16359E6B}"/>
              </a:ext>
            </a:extLst>
          </p:cNvPr>
          <p:cNvSpPr>
            <a:spLocks noGrp="1"/>
          </p:cNvSpPr>
          <p:nvPr>
            <p:ph type="body" sz="quarter" idx="12"/>
          </p:nvPr>
        </p:nvSpPr>
        <p:spPr>
          <a:xfrm>
            <a:off x="9072000" y="4284000"/>
            <a:ext cx="2700000" cy="1089858"/>
          </a:xfrm>
        </p:spPr>
        <p:txBody>
          <a:bodyPr/>
          <a:lstStyle/>
          <a:p>
            <a:r>
              <a:rPr lang="en-AU" sz="2000"/>
              <a:t>May 2022</a:t>
            </a:r>
          </a:p>
        </p:txBody>
      </p:sp>
      <p:sp>
        <p:nvSpPr>
          <p:cNvPr id="4" name="Text Placeholder 3">
            <a:extLst>
              <a:ext uri="{FF2B5EF4-FFF2-40B4-BE49-F238E27FC236}">
                <a16:creationId xmlns:a16="http://schemas.microsoft.com/office/drawing/2014/main" id="{242D59A8-8ABE-4904-805C-835558BABDA9}"/>
              </a:ext>
            </a:extLst>
          </p:cNvPr>
          <p:cNvSpPr>
            <a:spLocks noGrp="1"/>
          </p:cNvSpPr>
          <p:nvPr>
            <p:ph type="body" sz="quarter" idx="11"/>
          </p:nvPr>
        </p:nvSpPr>
        <p:spPr>
          <a:xfrm>
            <a:off x="228600" y="4284000"/>
            <a:ext cx="7143750" cy="1089858"/>
          </a:xfrm>
        </p:spPr>
        <p:txBody>
          <a:bodyPr/>
          <a:lstStyle/>
          <a:p>
            <a:r>
              <a:rPr lang="en-AU" sz="2000" b="1">
                <a:solidFill>
                  <a:schemeClr val="bg1"/>
                </a:solidFill>
              </a:rPr>
              <a:t>Daniel Svozil, David Workman, Jon Sayers, Michael Healey</a:t>
            </a:r>
          </a:p>
          <a:p>
            <a:endParaRPr lang="en-AU" sz="2000" b="1">
              <a:solidFill>
                <a:schemeClr val="bg1"/>
              </a:solidFill>
            </a:endParaRPr>
          </a:p>
          <a:p>
            <a:r>
              <a:rPr lang="en-AU" sz="2000" b="1">
                <a:solidFill>
                  <a:schemeClr val="bg1"/>
                </a:solidFill>
              </a:rPr>
              <a:t>Surface Water Science</a:t>
            </a:r>
            <a:endParaRPr lang="en-AU" sz="2000"/>
          </a:p>
        </p:txBody>
      </p:sp>
      <p:sp>
        <p:nvSpPr>
          <p:cNvPr id="17" name="TextBox 16">
            <a:extLst>
              <a:ext uri="{FF2B5EF4-FFF2-40B4-BE49-F238E27FC236}">
                <a16:creationId xmlns:a16="http://schemas.microsoft.com/office/drawing/2014/main" id="{324D6A6F-5CD8-4DB1-9C74-3F02D2BB279E}"/>
              </a:ext>
            </a:extLst>
          </p:cNvPr>
          <p:cNvSpPr txBox="1"/>
          <p:nvPr/>
        </p:nvSpPr>
        <p:spPr>
          <a:xfrm>
            <a:off x="152401" y="5741954"/>
            <a:ext cx="7631754" cy="707886"/>
          </a:xfrm>
          <a:prstGeom prst="rect">
            <a:avLst/>
          </a:prstGeom>
          <a:noFill/>
        </p:spPr>
        <p:txBody>
          <a:bodyPr wrap="square" rtlCol="0">
            <a:spAutoFit/>
          </a:bodyPr>
          <a:lstStyle/>
          <a:p>
            <a:r>
              <a:rPr lang="en-AU" sz="2000">
                <a:latin typeface="+mj-lt"/>
              </a:rPr>
              <a:t>NSW Department of Planning and Environment</a:t>
            </a:r>
          </a:p>
          <a:p>
            <a:r>
              <a:rPr lang="en-AU" sz="2000"/>
              <a:t>Water</a:t>
            </a:r>
          </a:p>
        </p:txBody>
      </p:sp>
      <p:pic>
        <p:nvPicPr>
          <p:cNvPr id="19" name="Picture 18" descr="A river with rocks and trees&#10;&#10;Description automatically generated with low confidence">
            <a:extLst>
              <a:ext uri="{FF2B5EF4-FFF2-40B4-BE49-F238E27FC236}">
                <a16:creationId xmlns:a16="http://schemas.microsoft.com/office/drawing/2014/main" id="{F215B690-A1E9-40D6-BFBA-AA16EE466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4" y="704850"/>
            <a:ext cx="5633867" cy="2276475"/>
          </a:xfrm>
          <a:prstGeom prst="rect">
            <a:avLst/>
          </a:prstGeom>
        </p:spPr>
      </p:pic>
      <p:sp>
        <p:nvSpPr>
          <p:cNvPr id="21" name="TextBox 20">
            <a:extLst>
              <a:ext uri="{FF2B5EF4-FFF2-40B4-BE49-F238E27FC236}">
                <a16:creationId xmlns:a16="http://schemas.microsoft.com/office/drawing/2014/main" id="{2D84C544-6E3D-403C-865C-A449279E50AD}"/>
              </a:ext>
            </a:extLst>
          </p:cNvPr>
          <p:cNvSpPr txBox="1"/>
          <p:nvPr/>
        </p:nvSpPr>
        <p:spPr>
          <a:xfrm>
            <a:off x="4829175" y="2034932"/>
            <a:ext cx="7743824" cy="830997"/>
          </a:xfrm>
          <a:prstGeom prst="rect">
            <a:avLst/>
          </a:prstGeom>
          <a:noFill/>
        </p:spPr>
        <p:txBody>
          <a:bodyPr wrap="square">
            <a:spAutoFit/>
          </a:bodyPr>
          <a:lstStyle/>
          <a:p>
            <a:pPr algn="ctr"/>
            <a:r>
              <a:rPr kumimoji="0" lang="en-AU" sz="2400" b="1" i="1" u="none" strike="noStrike" kern="1200" cap="none" spc="0" normalizeH="0" baseline="0" noProof="0">
                <a:ln>
                  <a:noFill/>
                </a:ln>
                <a:solidFill>
                  <a:srgbClr val="FFFFFF"/>
                </a:solidFill>
                <a:effectLst/>
                <a:uLnTx/>
                <a:uFillTx/>
                <a:latin typeface="Public Sans"/>
                <a:ea typeface="+mn-ea"/>
                <a:cs typeface="+mn-cs"/>
              </a:rPr>
              <a:t>Assessing and prioritising risk in NSW </a:t>
            </a:r>
          </a:p>
          <a:p>
            <a:pPr algn="ctr"/>
            <a:r>
              <a:rPr kumimoji="0" lang="en-AU" sz="2400" b="1" i="1" u="none" strike="noStrike" kern="1200" cap="none" spc="0" normalizeH="0" baseline="0" noProof="0">
                <a:ln>
                  <a:noFill/>
                </a:ln>
                <a:solidFill>
                  <a:srgbClr val="FFFFFF"/>
                </a:solidFill>
                <a:effectLst/>
                <a:uLnTx/>
                <a:uFillTx/>
                <a:latin typeface="Public Sans"/>
                <a:ea typeface="+mn-ea"/>
                <a:cs typeface="+mn-cs"/>
              </a:rPr>
              <a:t>river catchments</a:t>
            </a:r>
            <a:endParaRPr lang="en-AU"/>
          </a:p>
        </p:txBody>
      </p:sp>
    </p:spTree>
    <p:extLst>
      <p:ext uri="{BB962C8B-B14F-4D97-AF65-F5344CB8AC3E}">
        <p14:creationId xmlns:p14="http://schemas.microsoft.com/office/powerpoint/2010/main" val="3898389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25E57FD-CB66-4B0C-95F3-764FAD7681AF}"/>
              </a:ext>
            </a:extLst>
          </p:cNvPr>
          <p:cNvGrpSpPr/>
          <p:nvPr/>
        </p:nvGrpSpPr>
        <p:grpSpPr>
          <a:xfrm>
            <a:off x="216809" y="174682"/>
            <a:ext cx="4585300" cy="5981411"/>
            <a:chOff x="216809" y="174682"/>
            <a:chExt cx="4585300" cy="5981411"/>
          </a:xfrm>
        </p:grpSpPr>
        <p:pic>
          <p:nvPicPr>
            <p:cNvPr id="23" name="Picture 2">
              <a:extLst>
                <a:ext uri="{FF2B5EF4-FFF2-40B4-BE49-F238E27FC236}">
                  <a16:creationId xmlns:a16="http://schemas.microsoft.com/office/drawing/2014/main" id="{DE58442F-2CE7-4A09-B804-B031FC8FA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809" y="174682"/>
              <a:ext cx="4585300" cy="5981411"/>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4D63542-05C0-4CDC-8295-669ACCAE089A}"/>
                </a:ext>
              </a:extLst>
            </p:cNvPr>
            <p:cNvSpPr txBox="1"/>
            <p:nvPr/>
          </p:nvSpPr>
          <p:spPr>
            <a:xfrm>
              <a:off x="336550" y="4979408"/>
              <a:ext cx="364712" cy="461665"/>
            </a:xfrm>
            <a:prstGeom prst="rect">
              <a:avLst/>
            </a:prstGeom>
            <a:solidFill>
              <a:schemeClr val="bg1"/>
            </a:solidFill>
          </p:spPr>
          <p:txBody>
            <a:bodyPr wrap="square" rtlCol="0">
              <a:spAutoFit/>
            </a:bodyPr>
            <a:lstStyle/>
            <a:p>
              <a:pPr algn="r"/>
              <a:r>
                <a:rPr lang="en-AU" sz="800" b="1">
                  <a:solidFill>
                    <a:schemeClr val="tx1">
                      <a:lumMod val="75000"/>
                      <a:lumOff val="25000"/>
                    </a:schemeClr>
                  </a:solidFill>
                  <a:latin typeface="+mj-lt"/>
                </a:rPr>
                <a:t>1.</a:t>
              </a:r>
            </a:p>
            <a:p>
              <a:pPr algn="r"/>
              <a:r>
                <a:rPr lang="en-AU" sz="800" b="1">
                  <a:solidFill>
                    <a:schemeClr val="tx1">
                      <a:lumMod val="75000"/>
                      <a:lumOff val="25000"/>
                    </a:schemeClr>
                  </a:solidFill>
                  <a:latin typeface="+mj-lt"/>
                </a:rPr>
                <a:t>2.</a:t>
              </a:r>
            </a:p>
            <a:p>
              <a:pPr algn="r"/>
              <a:r>
                <a:rPr lang="en-AU" sz="800" b="1">
                  <a:solidFill>
                    <a:schemeClr val="tx1">
                      <a:lumMod val="75000"/>
                      <a:lumOff val="25000"/>
                    </a:schemeClr>
                  </a:solidFill>
                  <a:latin typeface="+mj-lt"/>
                </a:rPr>
                <a:t>3</a:t>
              </a:r>
              <a:r>
                <a:rPr lang="en-AU" sz="700">
                  <a:latin typeface="+mj-lt"/>
                </a:rPr>
                <a:t>.</a:t>
              </a:r>
            </a:p>
          </p:txBody>
        </p:sp>
      </p:grpSp>
      <p:sp>
        <p:nvSpPr>
          <p:cNvPr id="3" name="Slide Number Placeholder 2">
            <a:extLst>
              <a:ext uri="{FF2B5EF4-FFF2-40B4-BE49-F238E27FC236}">
                <a16:creationId xmlns:a16="http://schemas.microsoft.com/office/drawing/2014/main" id="{529B9B6E-F157-4F1B-AEE1-D4B10458D6EA}"/>
              </a:ext>
            </a:extLst>
          </p:cNvPr>
          <p:cNvSpPr>
            <a:spLocks noGrp="1"/>
          </p:cNvSpPr>
          <p:nvPr>
            <p:ph type="sldNum" sz="quarter" idx="12"/>
          </p:nvPr>
        </p:nvSpPr>
        <p:spPr/>
        <p:txBody>
          <a:bodyPr/>
          <a:lstStyle/>
          <a:p>
            <a:fld id="{10A01DC5-1685-4615-8240-15192985C6A2}" type="slidenum">
              <a:rPr lang="en-AU" smtClean="0"/>
              <a:t>10</a:t>
            </a:fld>
            <a:endParaRPr lang="en-AU"/>
          </a:p>
        </p:txBody>
      </p:sp>
      <p:pic>
        <p:nvPicPr>
          <p:cNvPr id="9" name="Picture 4">
            <a:extLst>
              <a:ext uri="{FF2B5EF4-FFF2-40B4-BE49-F238E27FC236}">
                <a16:creationId xmlns:a16="http://schemas.microsoft.com/office/drawing/2014/main" id="{285F6FF8-B0C0-4391-853F-60CD7F1630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3950" y="781610"/>
            <a:ext cx="4665420" cy="5981411"/>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D4F4A68-176A-441E-B3D5-6A0F51165100}"/>
              </a:ext>
            </a:extLst>
          </p:cNvPr>
          <p:cNvGrpSpPr/>
          <p:nvPr/>
        </p:nvGrpSpPr>
        <p:grpSpPr>
          <a:xfrm>
            <a:off x="9329665" y="1410375"/>
            <a:ext cx="1798823" cy="1085784"/>
            <a:chOff x="9334232" y="1011771"/>
            <a:chExt cx="1798823" cy="1085784"/>
          </a:xfrm>
        </p:grpSpPr>
        <p:sp>
          <p:nvSpPr>
            <p:cNvPr id="10" name="Callout: Bent Line 9">
              <a:extLst>
                <a:ext uri="{FF2B5EF4-FFF2-40B4-BE49-F238E27FC236}">
                  <a16:creationId xmlns:a16="http://schemas.microsoft.com/office/drawing/2014/main" id="{860D4EE1-8E6E-4551-B687-484C9265F8E0}"/>
                </a:ext>
              </a:extLst>
            </p:cNvPr>
            <p:cNvSpPr/>
            <p:nvPr/>
          </p:nvSpPr>
          <p:spPr>
            <a:xfrm>
              <a:off x="9334234" y="1011771"/>
              <a:ext cx="1798821" cy="1085784"/>
            </a:xfrm>
            <a:prstGeom prst="borderCallout2">
              <a:avLst>
                <a:gd name="adj1" fmla="val 42729"/>
                <a:gd name="adj2" fmla="val 219"/>
                <a:gd name="adj3" fmla="val 71296"/>
                <a:gd name="adj4" fmla="val -61385"/>
                <a:gd name="adj5" fmla="val 71111"/>
                <a:gd name="adj6" fmla="val -69932"/>
              </a:avLst>
            </a:prstGeom>
            <a:noFill/>
            <a:ln w="6350" cap="flat" cmpd="sng" algn="ctr">
              <a:solidFill>
                <a:srgbClr val="D715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B3DC01BA-B3BB-4AE9-9E66-5A1E6FB70CC4}"/>
                </a:ext>
              </a:extLst>
            </p:cNvPr>
            <p:cNvSpPr txBox="1"/>
            <p:nvPr/>
          </p:nvSpPr>
          <p:spPr>
            <a:xfrm>
              <a:off x="9334232" y="1088029"/>
              <a:ext cx="1798821" cy="923330"/>
            </a:xfrm>
            <a:prstGeom prst="rect">
              <a:avLst/>
            </a:prstGeom>
            <a:noFill/>
          </p:spPr>
          <p:txBody>
            <a:bodyPr wrap="square" rtlCol="0">
              <a:spAutoFit/>
            </a:bodyPr>
            <a:lstStyle/>
            <a:p>
              <a:pPr defTabSz="914400"/>
              <a:r>
                <a:rPr lang="en-AU" sz="1800">
                  <a:solidFill>
                    <a:prstClr val="black"/>
                  </a:solidFill>
                  <a:latin typeface="Arial"/>
                </a:rPr>
                <a:t>Drivers for consequence rating</a:t>
              </a:r>
            </a:p>
          </p:txBody>
        </p:sp>
      </p:grpSp>
      <p:grpSp>
        <p:nvGrpSpPr>
          <p:cNvPr id="2" name="Group 1">
            <a:extLst>
              <a:ext uri="{FF2B5EF4-FFF2-40B4-BE49-F238E27FC236}">
                <a16:creationId xmlns:a16="http://schemas.microsoft.com/office/drawing/2014/main" id="{58C559C4-53AF-4B9E-AA23-11E67C0B9678}"/>
              </a:ext>
            </a:extLst>
          </p:cNvPr>
          <p:cNvGrpSpPr/>
          <p:nvPr/>
        </p:nvGrpSpPr>
        <p:grpSpPr>
          <a:xfrm>
            <a:off x="9329667" y="4013327"/>
            <a:ext cx="1798823" cy="707010"/>
            <a:chOff x="9334231" y="3484082"/>
            <a:chExt cx="1798823" cy="707010"/>
          </a:xfrm>
        </p:grpSpPr>
        <p:sp>
          <p:nvSpPr>
            <p:cNvPr id="12" name="Callout: Bent Line 11">
              <a:extLst>
                <a:ext uri="{FF2B5EF4-FFF2-40B4-BE49-F238E27FC236}">
                  <a16:creationId xmlns:a16="http://schemas.microsoft.com/office/drawing/2014/main" id="{EEA64457-39CD-4448-8627-7CBE200367EE}"/>
                </a:ext>
              </a:extLst>
            </p:cNvPr>
            <p:cNvSpPr/>
            <p:nvPr/>
          </p:nvSpPr>
          <p:spPr>
            <a:xfrm>
              <a:off x="9334233" y="3484082"/>
              <a:ext cx="1798821" cy="707010"/>
            </a:xfrm>
            <a:prstGeom prst="borderCallout2">
              <a:avLst>
                <a:gd name="adj1" fmla="val 17915"/>
                <a:gd name="adj2" fmla="val 522"/>
                <a:gd name="adj3" fmla="val -130153"/>
                <a:gd name="adj4" fmla="val -59973"/>
                <a:gd name="adj5" fmla="val -130020"/>
                <a:gd name="adj6" fmla="val -67531"/>
              </a:avLst>
            </a:prstGeom>
            <a:noFill/>
            <a:ln w="6350" cap="flat" cmpd="sng" algn="ctr">
              <a:solidFill>
                <a:srgbClr val="D715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19991523-F006-497A-B7B2-52665FE650A6}"/>
                </a:ext>
              </a:extLst>
            </p:cNvPr>
            <p:cNvSpPr txBox="1"/>
            <p:nvPr/>
          </p:nvSpPr>
          <p:spPr>
            <a:xfrm>
              <a:off x="9334231" y="3529625"/>
              <a:ext cx="1798821" cy="646331"/>
            </a:xfrm>
            <a:prstGeom prst="rect">
              <a:avLst/>
            </a:prstGeom>
            <a:noFill/>
          </p:spPr>
          <p:txBody>
            <a:bodyPr wrap="square" rtlCol="0">
              <a:spAutoFit/>
            </a:bodyPr>
            <a:lstStyle/>
            <a:p>
              <a:pPr defTabSz="914400"/>
              <a:r>
                <a:rPr lang="en-AU" sz="1800">
                  <a:solidFill>
                    <a:prstClr val="black"/>
                  </a:solidFill>
                  <a:latin typeface="Arial"/>
                </a:rPr>
                <a:t>Likelihood rating</a:t>
              </a:r>
            </a:p>
          </p:txBody>
        </p:sp>
      </p:grpSp>
      <p:grpSp>
        <p:nvGrpSpPr>
          <p:cNvPr id="4" name="Group 3">
            <a:extLst>
              <a:ext uri="{FF2B5EF4-FFF2-40B4-BE49-F238E27FC236}">
                <a16:creationId xmlns:a16="http://schemas.microsoft.com/office/drawing/2014/main" id="{E689D322-73A6-4337-9DA2-E614A95917D5}"/>
              </a:ext>
            </a:extLst>
          </p:cNvPr>
          <p:cNvGrpSpPr/>
          <p:nvPr/>
        </p:nvGrpSpPr>
        <p:grpSpPr>
          <a:xfrm>
            <a:off x="9329667" y="2615906"/>
            <a:ext cx="1798823" cy="965266"/>
            <a:chOff x="9334231" y="2218343"/>
            <a:chExt cx="1798823" cy="965266"/>
          </a:xfrm>
        </p:grpSpPr>
        <p:sp>
          <p:nvSpPr>
            <p:cNvPr id="14" name="Callout: Bent Line 13">
              <a:extLst>
                <a:ext uri="{FF2B5EF4-FFF2-40B4-BE49-F238E27FC236}">
                  <a16:creationId xmlns:a16="http://schemas.microsoft.com/office/drawing/2014/main" id="{612F7B02-6DBF-4BF4-B22B-F84057931256}"/>
                </a:ext>
              </a:extLst>
            </p:cNvPr>
            <p:cNvSpPr/>
            <p:nvPr/>
          </p:nvSpPr>
          <p:spPr>
            <a:xfrm>
              <a:off x="9334233" y="2218343"/>
              <a:ext cx="1798821" cy="965266"/>
            </a:xfrm>
            <a:prstGeom prst="borderCallout2">
              <a:avLst>
                <a:gd name="adj1" fmla="val 55526"/>
                <a:gd name="adj2" fmla="val 37"/>
                <a:gd name="adj3" fmla="val 28444"/>
                <a:gd name="adj4" fmla="val -60174"/>
                <a:gd name="adj5" fmla="val 28224"/>
                <a:gd name="adj6" fmla="val -67234"/>
              </a:avLst>
            </a:prstGeom>
            <a:noFill/>
            <a:ln w="6350" cap="flat" cmpd="sng" algn="ctr">
              <a:solidFill>
                <a:srgbClr val="D715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848B493A-CB52-41A5-A1E0-8A99AF9A9737}"/>
                </a:ext>
              </a:extLst>
            </p:cNvPr>
            <p:cNvSpPr txBox="1"/>
            <p:nvPr/>
          </p:nvSpPr>
          <p:spPr>
            <a:xfrm>
              <a:off x="9334231" y="2260279"/>
              <a:ext cx="1798821" cy="923330"/>
            </a:xfrm>
            <a:prstGeom prst="rect">
              <a:avLst/>
            </a:prstGeom>
            <a:noFill/>
          </p:spPr>
          <p:txBody>
            <a:bodyPr wrap="square" rtlCol="0">
              <a:spAutoFit/>
            </a:bodyPr>
            <a:lstStyle/>
            <a:p>
              <a:pPr defTabSz="914400"/>
              <a:r>
                <a:rPr lang="en-AU" sz="1800">
                  <a:solidFill>
                    <a:prstClr val="black"/>
                  </a:solidFill>
                  <a:latin typeface="Arial"/>
                </a:rPr>
                <a:t>Flow component being rated</a:t>
              </a:r>
            </a:p>
          </p:txBody>
        </p:sp>
      </p:grpSp>
      <p:sp>
        <p:nvSpPr>
          <p:cNvPr id="16" name="Callout: Bent Line 15">
            <a:extLst>
              <a:ext uri="{FF2B5EF4-FFF2-40B4-BE49-F238E27FC236}">
                <a16:creationId xmlns:a16="http://schemas.microsoft.com/office/drawing/2014/main" id="{2C038B76-7F08-4463-8AF7-1AE1F157FCF2}"/>
              </a:ext>
            </a:extLst>
          </p:cNvPr>
          <p:cNvSpPr/>
          <p:nvPr/>
        </p:nvSpPr>
        <p:spPr>
          <a:xfrm>
            <a:off x="9334232" y="5210241"/>
            <a:ext cx="1798821" cy="646331"/>
          </a:xfrm>
          <a:prstGeom prst="borderCallout2">
            <a:avLst>
              <a:gd name="adj1" fmla="val 17837"/>
              <a:gd name="adj2" fmla="val -134"/>
              <a:gd name="adj3" fmla="val -229815"/>
              <a:gd name="adj4" fmla="val -60440"/>
              <a:gd name="adj5" fmla="val -229455"/>
              <a:gd name="adj6" fmla="val -65671"/>
            </a:avLst>
          </a:prstGeom>
          <a:noFill/>
          <a:ln w="6350" cap="flat" cmpd="sng" algn="ctr">
            <a:solidFill>
              <a:srgbClr val="D715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69C0197A-B231-4971-8257-ACD2AB9AC96B}"/>
              </a:ext>
            </a:extLst>
          </p:cNvPr>
          <p:cNvSpPr txBox="1"/>
          <p:nvPr/>
        </p:nvSpPr>
        <p:spPr>
          <a:xfrm>
            <a:off x="9334231" y="5370533"/>
            <a:ext cx="1794259" cy="369332"/>
          </a:xfrm>
          <a:prstGeom prst="rect">
            <a:avLst/>
          </a:prstGeom>
          <a:noFill/>
        </p:spPr>
        <p:txBody>
          <a:bodyPr wrap="square" rtlCol="0">
            <a:spAutoFit/>
          </a:bodyPr>
          <a:lstStyle/>
          <a:p>
            <a:pPr defTabSz="914400"/>
            <a:r>
              <a:rPr lang="en-AU" sz="1800">
                <a:solidFill>
                  <a:prstClr val="black"/>
                </a:solidFill>
                <a:latin typeface="Arial"/>
              </a:rPr>
              <a:t>Risk rating</a:t>
            </a:r>
          </a:p>
        </p:txBody>
      </p:sp>
      <p:grpSp>
        <p:nvGrpSpPr>
          <p:cNvPr id="6" name="Group 5">
            <a:extLst>
              <a:ext uri="{FF2B5EF4-FFF2-40B4-BE49-F238E27FC236}">
                <a16:creationId xmlns:a16="http://schemas.microsoft.com/office/drawing/2014/main" id="{0B27AC8C-F0F1-4275-A6A0-A0F603910CCE}"/>
              </a:ext>
            </a:extLst>
          </p:cNvPr>
          <p:cNvGrpSpPr/>
          <p:nvPr/>
        </p:nvGrpSpPr>
        <p:grpSpPr>
          <a:xfrm>
            <a:off x="9329665" y="529147"/>
            <a:ext cx="1801104" cy="807059"/>
            <a:chOff x="9331949" y="129302"/>
            <a:chExt cx="1801104" cy="807059"/>
          </a:xfrm>
        </p:grpSpPr>
        <p:sp>
          <p:nvSpPr>
            <p:cNvPr id="18" name="Callout: Bent Line 17">
              <a:extLst>
                <a:ext uri="{FF2B5EF4-FFF2-40B4-BE49-F238E27FC236}">
                  <a16:creationId xmlns:a16="http://schemas.microsoft.com/office/drawing/2014/main" id="{B8372753-246A-4E3E-99EA-5A91DFCD273C}"/>
                </a:ext>
              </a:extLst>
            </p:cNvPr>
            <p:cNvSpPr/>
            <p:nvPr/>
          </p:nvSpPr>
          <p:spPr>
            <a:xfrm>
              <a:off x="9334232" y="129302"/>
              <a:ext cx="1798821" cy="807059"/>
            </a:xfrm>
            <a:prstGeom prst="borderCallout2">
              <a:avLst>
                <a:gd name="adj1" fmla="val 40534"/>
                <a:gd name="adj2" fmla="val 342"/>
                <a:gd name="adj3" fmla="val 127617"/>
                <a:gd name="adj4" fmla="val -64021"/>
                <a:gd name="adj5" fmla="val 128300"/>
                <a:gd name="adj6" fmla="val -71662"/>
              </a:avLst>
            </a:prstGeom>
            <a:noFill/>
            <a:ln w="6350" cap="flat" cmpd="sng" algn="ctr">
              <a:solidFill>
                <a:srgbClr val="D715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C38B8887-8CF0-4DF1-917F-953A2B44A6D9}"/>
                </a:ext>
              </a:extLst>
            </p:cNvPr>
            <p:cNvSpPr txBox="1"/>
            <p:nvPr/>
          </p:nvSpPr>
          <p:spPr>
            <a:xfrm>
              <a:off x="9331949" y="202716"/>
              <a:ext cx="1798821" cy="646331"/>
            </a:xfrm>
            <a:prstGeom prst="rect">
              <a:avLst/>
            </a:prstGeom>
            <a:noFill/>
          </p:spPr>
          <p:txBody>
            <a:bodyPr wrap="square" rtlCol="0">
              <a:spAutoFit/>
            </a:bodyPr>
            <a:lstStyle/>
            <a:p>
              <a:pPr defTabSz="914400"/>
              <a:r>
                <a:rPr lang="en-AU" sz="1800">
                  <a:solidFill>
                    <a:prstClr val="black"/>
                  </a:solidFill>
                  <a:latin typeface="Arial"/>
                </a:rPr>
                <a:t>Consequence rating</a:t>
              </a:r>
            </a:p>
          </p:txBody>
        </p:sp>
      </p:grpSp>
      <p:sp>
        <p:nvSpPr>
          <p:cNvPr id="21" name="Oval 20">
            <a:extLst>
              <a:ext uri="{FF2B5EF4-FFF2-40B4-BE49-F238E27FC236}">
                <a16:creationId xmlns:a16="http://schemas.microsoft.com/office/drawing/2014/main" id="{66E11C7A-23D2-420E-8130-59F9EF2B42A9}"/>
              </a:ext>
            </a:extLst>
          </p:cNvPr>
          <p:cNvSpPr/>
          <p:nvPr/>
        </p:nvSpPr>
        <p:spPr>
          <a:xfrm>
            <a:off x="3567460" y="4133942"/>
            <a:ext cx="1468581" cy="351480"/>
          </a:xfrm>
          <a:prstGeom prst="ellipse">
            <a:avLst/>
          </a:prstGeom>
          <a:noFill/>
          <a:ln w="6350" cap="flat" cmpd="sng" algn="ctr">
            <a:solidFill>
              <a:srgbClr val="D715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469900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9B9B6E-F157-4F1B-AEE1-D4B10458D6EA}"/>
              </a:ext>
            </a:extLst>
          </p:cNvPr>
          <p:cNvSpPr>
            <a:spLocks noGrp="1"/>
          </p:cNvSpPr>
          <p:nvPr>
            <p:ph type="sldNum" sz="quarter" idx="12"/>
          </p:nvPr>
        </p:nvSpPr>
        <p:spPr/>
        <p:txBody>
          <a:bodyPr/>
          <a:lstStyle/>
          <a:p>
            <a:fld id="{10A01DC5-1685-4615-8240-15192985C6A2}" type="slidenum">
              <a:rPr lang="en-AU" smtClean="0"/>
              <a:t>11</a:t>
            </a:fld>
            <a:endParaRPr lang="en-AU"/>
          </a:p>
        </p:txBody>
      </p:sp>
      <p:sp>
        <p:nvSpPr>
          <p:cNvPr id="4" name="Text Placeholder 1">
            <a:extLst>
              <a:ext uri="{FF2B5EF4-FFF2-40B4-BE49-F238E27FC236}">
                <a16:creationId xmlns:a16="http://schemas.microsoft.com/office/drawing/2014/main" id="{E2A7600B-3DAA-45D0-938E-3075A281E149}"/>
              </a:ext>
            </a:extLst>
          </p:cNvPr>
          <p:cNvSpPr txBox="1">
            <a:spLocks/>
          </p:cNvSpPr>
          <p:nvPr/>
        </p:nvSpPr>
        <p:spPr>
          <a:xfrm>
            <a:off x="1110455" y="2722843"/>
            <a:ext cx="10095242" cy="392983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400" b="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AU" sz="1400" b="0" i="0" u="none" strike="noStrike" kern="1200" cap="none" spc="0" normalizeH="0" baseline="0" noProof="0">
              <a:ln>
                <a:noFill/>
              </a:ln>
              <a:solidFill>
                <a:sysClr val="windowText" lastClr="000000"/>
              </a:solidFill>
              <a:effectLst/>
              <a:uLnTx/>
              <a:uFillTx/>
              <a:latin typeface="Arial"/>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AU" sz="1400" b="0" i="0" u="none" strike="noStrike" kern="1200" cap="none" spc="0" normalizeH="0" baseline="0" noProof="0">
              <a:ln>
                <a:noFill/>
              </a:ln>
              <a:solidFill>
                <a:sysClr val="windowText" lastClr="000000"/>
              </a:solidFill>
              <a:effectLst/>
              <a:uLnTx/>
              <a:uFillTx/>
              <a:latin typeface="Arial"/>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AU" sz="1400" b="0" i="0" u="none" strike="noStrike" kern="1200" cap="none" spc="0" normalizeH="0" baseline="0" noProof="0">
              <a:ln>
                <a:noFill/>
              </a:ln>
              <a:solidFill>
                <a:sysClr val="windowText" lastClr="000000"/>
              </a:solidFill>
              <a:effectLst/>
              <a:uLnTx/>
              <a:uFillTx/>
              <a:latin typeface="Arial"/>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AU" sz="1400" b="0" i="0" u="none" strike="noStrike" kern="1200" cap="none" spc="0" normalizeH="0" baseline="0" noProof="0">
              <a:ln>
                <a:noFill/>
              </a:ln>
              <a:solidFill>
                <a:sysClr val="windowText" lastClr="000000"/>
              </a:solidFill>
              <a:effectLst/>
              <a:uLnTx/>
              <a:uFillTx/>
              <a:latin typeface="Arial"/>
              <a:ea typeface="+mn-ea"/>
              <a:cs typeface="+mn-cs"/>
            </a:endParaRPr>
          </a:p>
        </p:txBody>
      </p:sp>
      <p:sp>
        <p:nvSpPr>
          <p:cNvPr id="5" name="Text Placeholder 2">
            <a:extLst>
              <a:ext uri="{FF2B5EF4-FFF2-40B4-BE49-F238E27FC236}">
                <a16:creationId xmlns:a16="http://schemas.microsoft.com/office/drawing/2014/main" id="{FE156596-1765-4E60-B672-C56A4EDB657E}"/>
              </a:ext>
            </a:extLst>
          </p:cNvPr>
          <p:cNvSpPr txBox="1">
            <a:spLocks/>
          </p:cNvSpPr>
          <p:nvPr/>
        </p:nvSpPr>
        <p:spPr>
          <a:xfrm>
            <a:off x="957043" y="583332"/>
            <a:ext cx="7691658" cy="2515644"/>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3400" b="1"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AU" sz="3600" b="1" i="0" u="none" strike="noStrike" kern="1200" cap="none" spc="0" normalizeH="0" baseline="0" noProof="0">
                <a:ln>
                  <a:noFill/>
                </a:ln>
                <a:solidFill>
                  <a:sysClr val="windowText" lastClr="000000"/>
                </a:solidFill>
                <a:effectLst/>
                <a:uLnTx/>
                <a:uFillTx/>
                <a:latin typeface="Arial"/>
                <a:ea typeface="+mn-ea"/>
                <a:cs typeface="+mn-cs"/>
              </a:rPr>
              <a:t>Questions?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AU" sz="3400" b="1" i="0" u="none" strike="noStrike" kern="1200" cap="none" spc="0" normalizeH="0" baseline="0" noProof="0">
              <a:ln>
                <a:noFill/>
              </a:ln>
              <a:solidFill>
                <a:sysClr val="windowText" lastClr="000000"/>
              </a:solidFill>
              <a:effectLst/>
              <a:uLnTx/>
              <a:uFillTx/>
              <a:latin typeface="Arial"/>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AU">
                <a:solidFill>
                  <a:sysClr val="windowText" lastClr="000000"/>
                </a:solidFill>
                <a:latin typeface="Arial"/>
              </a:rPr>
              <a:t>F</a:t>
            </a:r>
            <a:r>
              <a:rPr kumimoji="0" lang="en-AU" sz="3400" b="1" i="0" u="none" strike="noStrike" kern="1200" cap="none" spc="0" normalizeH="0" baseline="0" noProof="0" err="1">
                <a:ln>
                  <a:noFill/>
                </a:ln>
                <a:solidFill>
                  <a:sysClr val="windowText" lastClr="000000"/>
                </a:solidFill>
                <a:effectLst/>
                <a:uLnTx/>
                <a:uFillTx/>
                <a:latin typeface="Arial"/>
                <a:ea typeface="+mn-ea"/>
                <a:cs typeface="+mn-cs"/>
              </a:rPr>
              <a:t>urther</a:t>
            </a:r>
            <a:r>
              <a:rPr kumimoji="0" lang="en-AU" sz="3400" b="1" i="0" u="none" strike="noStrike" kern="1200" cap="none" spc="0" normalizeH="0" baseline="0" noProof="0">
                <a:ln>
                  <a:noFill/>
                </a:ln>
                <a:solidFill>
                  <a:sysClr val="windowText" lastClr="000000"/>
                </a:solidFill>
                <a:effectLst/>
                <a:uLnTx/>
                <a:uFillTx/>
                <a:latin typeface="Arial"/>
                <a:ea typeface="+mn-ea"/>
                <a:cs typeface="+mn-cs"/>
              </a:rPr>
              <a:t> information</a:t>
            </a:r>
          </a:p>
        </p:txBody>
      </p:sp>
      <p:sp>
        <p:nvSpPr>
          <p:cNvPr id="9" name="TextBox 8">
            <a:extLst>
              <a:ext uri="{FF2B5EF4-FFF2-40B4-BE49-F238E27FC236}">
                <a16:creationId xmlns:a16="http://schemas.microsoft.com/office/drawing/2014/main" id="{EA82F9C9-79F2-4B18-BC55-F63C7CDAA3FB}"/>
              </a:ext>
            </a:extLst>
          </p:cNvPr>
          <p:cNvSpPr txBox="1"/>
          <p:nvPr/>
        </p:nvSpPr>
        <p:spPr>
          <a:xfrm>
            <a:off x="1110454" y="3759024"/>
            <a:ext cx="10475088" cy="2800767"/>
          </a:xfrm>
          <a:prstGeom prst="rect">
            <a:avLst/>
          </a:prstGeom>
          <a:noFill/>
        </p:spPr>
        <p:txBody>
          <a:bodyPr wrap="square">
            <a:spAutoFit/>
          </a:bodyPr>
          <a:lstStyle/>
          <a:p>
            <a:r>
              <a:rPr lang="en-AU" sz="1600" b="1">
                <a:effectLst/>
                <a:latin typeface="Calibri" panose="020F0502020204030204" pitchFamily="34" charset="0"/>
                <a:ea typeface="Calibri" panose="020F0502020204030204" pitchFamily="34" charset="0"/>
              </a:rPr>
              <a:t>Likelihood – Surface water models for WSPs</a:t>
            </a:r>
            <a:r>
              <a:rPr lang="en-AU" sz="1600" b="1">
                <a:solidFill>
                  <a:schemeClr val="accent3"/>
                </a:solidFill>
                <a:effectLst/>
                <a:latin typeface="Calibri" panose="020F0502020204030204" pitchFamily="34" charset="0"/>
                <a:ea typeface="Calibri" panose="020F0502020204030204" pitchFamily="34" charset="0"/>
              </a:rPr>
              <a:t>: </a:t>
            </a:r>
            <a:r>
              <a:rPr lang="en-AU" sz="1600" u="sng">
                <a:solidFill>
                  <a:schemeClr val="accent3"/>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https://www.industry.nsw.gov.au/water/science/modelling/surface-groundwater-models</a:t>
            </a:r>
            <a:endParaRPr lang="en-AU" sz="1600">
              <a:solidFill>
                <a:schemeClr val="accent3"/>
              </a:solidFill>
              <a:effectLst/>
              <a:latin typeface="Calibri" panose="020F0502020204030204" pitchFamily="34" charset="0"/>
              <a:ea typeface="Calibri" panose="020F0502020204030204" pitchFamily="34" charset="0"/>
            </a:endParaRPr>
          </a:p>
          <a:p>
            <a:r>
              <a:rPr lang="en-AU" sz="1600">
                <a:effectLst/>
                <a:latin typeface="Calibri" panose="020F0502020204030204" pitchFamily="34" charset="0"/>
                <a:ea typeface="Calibri" panose="020F0502020204030204" pitchFamily="34" charset="0"/>
              </a:rPr>
              <a:t> </a:t>
            </a:r>
          </a:p>
          <a:p>
            <a:r>
              <a:rPr lang="en-AU" sz="1600" b="1">
                <a:effectLst/>
                <a:latin typeface="Calibri" panose="020F0502020204030204" pitchFamily="34" charset="0"/>
                <a:ea typeface="Calibri" panose="020F0502020204030204" pitchFamily="34" charset="0"/>
              </a:rPr>
              <a:t>HEVAE</a:t>
            </a:r>
            <a:r>
              <a:rPr lang="en-AU" sz="1600" b="1">
                <a:solidFill>
                  <a:schemeClr val="accent3"/>
                </a:solidFill>
                <a:effectLst/>
                <a:latin typeface="Calibri" panose="020F0502020204030204" pitchFamily="34" charset="0"/>
                <a:ea typeface="Calibri" panose="020F0502020204030204" pitchFamily="34" charset="0"/>
              </a:rPr>
              <a:t>: </a:t>
            </a:r>
            <a:r>
              <a:rPr lang="en-AU" sz="1600" u="sng">
                <a:solidFill>
                  <a:schemeClr val="accent3"/>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https://www.dpie.nsw.gov.au/water/science-data-and-modelling/surface-water/monitoring-changes/environmental-value-of-nsw-rivers-hevae</a:t>
            </a:r>
            <a:endParaRPr lang="en-AU" sz="1600">
              <a:solidFill>
                <a:schemeClr val="accent3"/>
              </a:solidFill>
              <a:effectLst/>
              <a:latin typeface="Calibri" panose="020F0502020204030204" pitchFamily="34" charset="0"/>
              <a:ea typeface="Calibri" panose="020F0502020204030204" pitchFamily="34" charset="0"/>
            </a:endParaRPr>
          </a:p>
          <a:p>
            <a:r>
              <a:rPr lang="en-AU" sz="1600">
                <a:effectLst/>
                <a:latin typeface="Calibri" panose="020F0502020204030204" pitchFamily="34" charset="0"/>
                <a:ea typeface="Calibri" panose="020F0502020204030204" pitchFamily="34" charset="0"/>
              </a:rPr>
              <a:t> </a:t>
            </a:r>
          </a:p>
          <a:p>
            <a:r>
              <a:rPr lang="en-AU" sz="1600" b="1">
                <a:effectLst/>
                <a:latin typeface="Calibri" panose="020F0502020204030204" pitchFamily="34" charset="0"/>
                <a:ea typeface="Calibri" panose="020F0502020204030204" pitchFamily="34" charset="0"/>
              </a:rPr>
              <a:t>Brief overview of risk assessment</a:t>
            </a:r>
            <a:r>
              <a:rPr lang="en-AU" sz="1600" b="1">
                <a:solidFill>
                  <a:schemeClr val="accent3"/>
                </a:solidFill>
                <a:effectLst/>
                <a:latin typeface="Calibri" panose="020F0502020204030204" pitchFamily="34" charset="0"/>
                <a:ea typeface="Calibri" panose="020F0502020204030204" pitchFamily="34" charset="0"/>
              </a:rPr>
              <a:t>: </a:t>
            </a:r>
            <a:r>
              <a:rPr lang="en-AU" sz="1600" u="sng">
                <a:solidFill>
                  <a:schemeClr val="accent3"/>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https://www.dpie.nsw.gov.au/water/science-data-and-modelling/surface-water/monitoring-changes</a:t>
            </a:r>
            <a:endParaRPr lang="en-AU" sz="1600">
              <a:solidFill>
                <a:schemeClr val="accent3"/>
              </a:solidFill>
              <a:effectLst/>
              <a:latin typeface="Calibri" panose="020F0502020204030204" pitchFamily="34" charset="0"/>
              <a:ea typeface="Calibri" panose="020F0502020204030204" pitchFamily="34" charset="0"/>
            </a:endParaRPr>
          </a:p>
          <a:p>
            <a:r>
              <a:rPr lang="en-AU" sz="1600">
                <a:effectLst/>
                <a:latin typeface="Calibri" panose="020F0502020204030204" pitchFamily="34" charset="0"/>
                <a:ea typeface="Calibri" panose="020F0502020204030204" pitchFamily="34" charset="0"/>
              </a:rPr>
              <a:t> </a:t>
            </a:r>
          </a:p>
          <a:p>
            <a:r>
              <a:rPr lang="en-AU" sz="1600" b="1">
                <a:effectLst/>
                <a:latin typeface="Calibri" panose="020F0502020204030204" pitchFamily="34" charset="0"/>
                <a:ea typeface="Calibri" panose="020F0502020204030204" pitchFamily="34" charset="0"/>
              </a:rPr>
              <a:t>NSW Coastal WSPs and associated risk assessments on public exhibition: </a:t>
            </a:r>
            <a:r>
              <a:rPr lang="en-AU" sz="1600" u="sng">
                <a:solidFill>
                  <a:schemeClr val="accent3"/>
                </a:solidFill>
                <a:effectLst/>
                <a:latin typeface="Calibri" panose="020F050202020403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https://www.industry.nsw.gov.au/water/plans-programs/water-sharing-plans/recently-on-public-exhibition</a:t>
            </a:r>
            <a:endParaRPr lang="en-AU" sz="1600">
              <a:solidFill>
                <a:schemeClr val="accent3"/>
              </a:solidFill>
              <a:effectLst/>
              <a:latin typeface="Calibri" panose="020F0502020204030204" pitchFamily="34" charset="0"/>
              <a:ea typeface="Calibri" panose="020F0502020204030204" pitchFamily="34" charset="0"/>
            </a:endParaRPr>
          </a:p>
        </p:txBody>
      </p:sp>
      <p:pic>
        <p:nvPicPr>
          <p:cNvPr id="6" name="Picture 5">
            <a:extLst>
              <a:ext uri="{FF2B5EF4-FFF2-40B4-BE49-F238E27FC236}">
                <a16:creationId xmlns:a16="http://schemas.microsoft.com/office/drawing/2014/main" id="{317A4123-7421-43C9-99F8-100449FB4A4D}"/>
              </a:ext>
            </a:extLst>
          </p:cNvPr>
          <p:cNvPicPr>
            <a:picLocks noChangeAspect="1"/>
          </p:cNvPicPr>
          <p:nvPr/>
        </p:nvPicPr>
        <p:blipFill>
          <a:blip r:embed="rId7"/>
          <a:stretch>
            <a:fillRect/>
          </a:stretch>
        </p:blipFill>
        <p:spPr>
          <a:xfrm>
            <a:off x="6870700" y="372501"/>
            <a:ext cx="3056499" cy="3056499"/>
          </a:xfrm>
          <a:prstGeom prst="rect">
            <a:avLst/>
          </a:prstGeom>
        </p:spPr>
      </p:pic>
    </p:spTree>
    <p:extLst>
      <p:ext uri="{BB962C8B-B14F-4D97-AF65-F5344CB8AC3E}">
        <p14:creationId xmlns:p14="http://schemas.microsoft.com/office/powerpoint/2010/main" val="800707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CC265A-C984-460F-A763-77DFECF4D929}"/>
              </a:ext>
            </a:extLst>
          </p:cNvPr>
          <p:cNvSpPr>
            <a:spLocks noGrp="1"/>
          </p:cNvSpPr>
          <p:nvPr>
            <p:ph type="sldNum" sz="quarter" idx="12"/>
          </p:nvPr>
        </p:nvSpPr>
        <p:spPr/>
        <p:txBody>
          <a:bodyPr/>
          <a:lstStyle/>
          <a:p>
            <a:fld id="{10A01DC5-1685-4615-8240-15192985C6A2}" type="slidenum">
              <a:rPr lang="en-AU" smtClean="0"/>
              <a:t>2</a:t>
            </a:fld>
            <a:endParaRPr lang="en-AU"/>
          </a:p>
        </p:txBody>
      </p:sp>
      <p:sp>
        <p:nvSpPr>
          <p:cNvPr id="10" name="TextBox 9">
            <a:extLst>
              <a:ext uri="{FF2B5EF4-FFF2-40B4-BE49-F238E27FC236}">
                <a16:creationId xmlns:a16="http://schemas.microsoft.com/office/drawing/2014/main" id="{E31FD5FA-3069-42C9-BA40-C24DF859C71C}"/>
              </a:ext>
            </a:extLst>
          </p:cNvPr>
          <p:cNvSpPr txBox="1"/>
          <p:nvPr/>
        </p:nvSpPr>
        <p:spPr>
          <a:xfrm>
            <a:off x="1076733" y="499945"/>
            <a:ext cx="9836219" cy="615553"/>
          </a:xfrm>
          <a:prstGeom prst="rect">
            <a:avLst/>
          </a:prstGeom>
          <a:noFill/>
        </p:spPr>
        <p:txBody>
          <a:bodyPr wrap="none" rtlCol="0">
            <a:spAutoFit/>
          </a:bodyPr>
          <a:lstStyle/>
          <a:p>
            <a:r>
              <a:rPr lang="en-AU" sz="3400" b="1">
                <a:solidFill>
                  <a:sysClr val="windowText" lastClr="000000"/>
                </a:solidFill>
                <a:latin typeface="Arial"/>
              </a:rPr>
              <a:t>Coastal Water Sharing Plans are being remade</a:t>
            </a:r>
          </a:p>
        </p:txBody>
      </p:sp>
      <p:sp>
        <p:nvSpPr>
          <p:cNvPr id="7" name="Text Placeholder 1">
            <a:extLst>
              <a:ext uri="{FF2B5EF4-FFF2-40B4-BE49-F238E27FC236}">
                <a16:creationId xmlns:a16="http://schemas.microsoft.com/office/drawing/2014/main" id="{0A7BCBF9-8CFA-45A3-BB93-EBAF5BEC5146}"/>
              </a:ext>
            </a:extLst>
          </p:cNvPr>
          <p:cNvSpPr txBox="1">
            <a:spLocks/>
          </p:cNvSpPr>
          <p:nvPr/>
        </p:nvSpPr>
        <p:spPr>
          <a:xfrm>
            <a:off x="6153851" y="1858721"/>
            <a:ext cx="4539203" cy="392983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400" b="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AU" sz="2400">
                <a:solidFill>
                  <a:sysClr val="windowText" lastClr="000000"/>
                </a:solidFill>
                <a:latin typeface="Arial"/>
              </a:rPr>
              <a:t>Progressive 10 year cycle</a:t>
            </a:r>
            <a:endParaRPr kumimoji="0" lang="en-AU" sz="2400" b="0" i="0" u="none" strike="noStrike" kern="1200" cap="none" spc="0" normalizeH="0" baseline="0" noProof="0">
              <a:ln>
                <a:noFill/>
              </a:ln>
              <a:solidFill>
                <a:sysClr val="windowText" lastClr="000000"/>
              </a:solidFill>
              <a:effectLst/>
              <a:uLnTx/>
              <a:uFillTx/>
              <a:latin typeface="Arial"/>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Arial"/>
                <a:ea typeface="+mn-ea"/>
                <a:cs typeface="+mn-cs"/>
              </a:rPr>
              <a:t>Bulk of coastal regions completed</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Arial"/>
                <a:ea typeface="+mn-ea"/>
                <a:cs typeface="+mn-cs"/>
              </a:rPr>
              <a:t>Evaluation of previous Plans is vital to the remake process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AU" sz="2400">
                <a:solidFill>
                  <a:sysClr val="windowText" lastClr="000000"/>
                </a:solidFill>
                <a:latin typeface="Arial"/>
              </a:rPr>
              <a:t>Risk Assessments are part of evaluation process</a:t>
            </a:r>
            <a:endParaRPr kumimoji="0" lang="en-AU" sz="2400" b="0" i="0" u="none" strike="noStrike" kern="1200" cap="none" spc="0" normalizeH="0" baseline="0" noProof="0">
              <a:ln>
                <a:noFill/>
              </a:ln>
              <a:solidFill>
                <a:sysClr val="windowText" lastClr="000000"/>
              </a:solidFill>
              <a:effectLst/>
              <a:uLnTx/>
              <a:uFillTx/>
              <a:latin typeface="Arial"/>
              <a:ea typeface="+mn-ea"/>
              <a:cs typeface="+mn-cs"/>
            </a:endParaRPr>
          </a:p>
          <a:p>
            <a:pPr marL="0" marR="0" lvl="0" indent="0" algn="l" defTabSz="914400" rtl="0" eaLnBrk="1" fontAlgn="auto" latinLnBrk="0" hangingPunct="1">
              <a:lnSpc>
                <a:spcPct val="120000"/>
              </a:lnSpc>
              <a:spcBef>
                <a:spcPts val="1000"/>
              </a:spcBef>
              <a:spcAft>
                <a:spcPts val="0"/>
              </a:spcAft>
              <a:buClrTx/>
              <a:buSzTx/>
              <a:buNone/>
              <a:tabLst/>
              <a:defRPr/>
            </a:pPr>
            <a:endParaRPr kumimoji="0" lang="en-AU" sz="2400" b="0" i="0" u="none" strike="noStrike" kern="1200" cap="none" spc="0" normalizeH="0" baseline="0" noProof="0">
              <a:ln>
                <a:noFill/>
              </a:ln>
              <a:solidFill>
                <a:sysClr val="windowText" lastClr="000000"/>
              </a:solidFill>
              <a:effectLst/>
              <a:uLnTx/>
              <a:uFillTx/>
              <a:latin typeface="Arial"/>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AU" sz="2400" b="0" i="0" u="none" strike="noStrike" kern="1200" cap="none" spc="0" normalizeH="0" baseline="0" noProof="0">
              <a:ln>
                <a:noFill/>
              </a:ln>
              <a:solidFill>
                <a:sysClr val="windowText" lastClr="000000"/>
              </a:solidFill>
              <a:effectLst/>
              <a:uLnTx/>
              <a:uFillTx/>
              <a:latin typeface="Arial"/>
              <a:ea typeface="+mn-ea"/>
              <a:cs typeface="+mn-cs"/>
            </a:endParaRPr>
          </a:p>
        </p:txBody>
      </p:sp>
      <p:pic>
        <p:nvPicPr>
          <p:cNvPr id="4" name="Picture 3" descr="Map&#10;&#10;Description automatically generated">
            <a:extLst>
              <a:ext uri="{FF2B5EF4-FFF2-40B4-BE49-F238E27FC236}">
                <a16:creationId xmlns:a16="http://schemas.microsoft.com/office/drawing/2014/main" id="{CC87F79B-00DD-4AFA-B1D8-8E44A0DC1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708" y="1027806"/>
            <a:ext cx="4062740" cy="5747770"/>
          </a:xfrm>
          <a:prstGeom prst="rect">
            <a:avLst/>
          </a:prstGeom>
        </p:spPr>
      </p:pic>
    </p:spTree>
    <p:extLst>
      <p:ext uri="{BB962C8B-B14F-4D97-AF65-F5344CB8AC3E}">
        <p14:creationId xmlns:p14="http://schemas.microsoft.com/office/powerpoint/2010/main" val="1156168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DABFD0-2AC2-47E0-8971-8E3110209BD9}"/>
              </a:ext>
            </a:extLst>
          </p:cNvPr>
          <p:cNvSpPr>
            <a:spLocks noGrp="1"/>
          </p:cNvSpPr>
          <p:nvPr>
            <p:ph type="sldNum" sz="quarter" idx="12"/>
          </p:nvPr>
        </p:nvSpPr>
        <p:spPr/>
        <p:txBody>
          <a:bodyPr/>
          <a:lstStyle/>
          <a:p>
            <a:fld id="{10A01DC5-1685-4615-8240-15192985C6A2}" type="slidenum">
              <a:rPr lang="en-AU" smtClean="0"/>
              <a:t>3</a:t>
            </a:fld>
            <a:endParaRPr lang="en-AU"/>
          </a:p>
        </p:txBody>
      </p:sp>
      <p:sp>
        <p:nvSpPr>
          <p:cNvPr id="9" name="Text Placeholder 1">
            <a:extLst>
              <a:ext uri="{FF2B5EF4-FFF2-40B4-BE49-F238E27FC236}">
                <a16:creationId xmlns:a16="http://schemas.microsoft.com/office/drawing/2014/main" id="{A5910FB3-24DE-4B11-A57A-CA20DD7D1842}"/>
              </a:ext>
            </a:extLst>
          </p:cNvPr>
          <p:cNvSpPr txBox="1">
            <a:spLocks/>
          </p:cNvSpPr>
          <p:nvPr/>
        </p:nvSpPr>
        <p:spPr>
          <a:xfrm>
            <a:off x="637814" y="1464084"/>
            <a:ext cx="6100916" cy="392983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400" b="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Arial"/>
                <a:ea typeface="+mn-ea"/>
                <a:cs typeface="+mn-cs"/>
              </a:rPr>
              <a:t>Primary assessment tool to prioritise environmental issues before remaking Water Sharing Plans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Arial"/>
                <a:ea typeface="+mn-ea"/>
                <a:cs typeface="+mn-cs"/>
              </a:rPr>
              <a:t>Focal point for stakeholder engagement</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Arial"/>
                <a:ea typeface="+mn-ea"/>
                <a:cs typeface="+mn-cs"/>
              </a:rPr>
              <a:t>Point to potential strategies </a:t>
            </a:r>
          </a:p>
          <a:p>
            <a:pPr lvl="1">
              <a:spcBef>
                <a:spcPts val="1000"/>
              </a:spcBef>
              <a:defRPr/>
            </a:pPr>
            <a:r>
              <a:rPr lang="en-AU" sz="2400">
                <a:solidFill>
                  <a:sysClr val="windowText" lastClr="000000"/>
                </a:solidFill>
                <a:latin typeface="Arial"/>
              </a:rPr>
              <a:t>c</a:t>
            </a:r>
            <a:r>
              <a:rPr kumimoji="0" lang="en-AU" sz="2400" b="0" i="0" u="none" strike="noStrike" kern="1200" cap="none" spc="0" normalizeH="0" baseline="0" noProof="0" err="1">
                <a:ln>
                  <a:noFill/>
                </a:ln>
                <a:solidFill>
                  <a:sysClr val="windowText" lastClr="000000"/>
                </a:solidFill>
                <a:effectLst/>
                <a:uLnTx/>
                <a:uFillTx/>
                <a:latin typeface="Arial"/>
                <a:ea typeface="+mn-ea"/>
                <a:cs typeface="+mn-cs"/>
              </a:rPr>
              <a:t>annot</a:t>
            </a:r>
            <a:r>
              <a:rPr kumimoji="0" lang="en-AU" sz="2400" b="0" i="0" u="none" strike="noStrike" kern="1200" cap="none" spc="0" normalizeH="0" baseline="0" noProof="0">
                <a:ln>
                  <a:noFill/>
                </a:ln>
                <a:solidFill>
                  <a:sysClr val="windowText" lastClr="000000"/>
                </a:solidFill>
                <a:effectLst/>
                <a:uLnTx/>
                <a:uFillTx/>
                <a:latin typeface="Arial"/>
                <a:ea typeface="+mn-ea"/>
                <a:cs typeface="+mn-cs"/>
              </a:rPr>
              <a:t> mitigate all risks</a:t>
            </a:r>
          </a:p>
          <a:p>
            <a:pPr lvl="1">
              <a:spcBef>
                <a:spcPts val="1000"/>
              </a:spcBef>
              <a:defRPr/>
            </a:pPr>
            <a:r>
              <a:rPr kumimoji="0" lang="en-AU" sz="2400" b="0" i="0" u="none" strike="noStrike" kern="1200" cap="none" spc="0" normalizeH="0" baseline="0" noProof="0">
                <a:ln>
                  <a:noFill/>
                </a:ln>
                <a:solidFill>
                  <a:sysClr val="windowText" lastClr="000000"/>
                </a:solidFill>
                <a:effectLst/>
                <a:uLnTx/>
                <a:uFillTx/>
                <a:latin typeface="Arial"/>
                <a:ea typeface="+mn-ea"/>
                <a:cs typeface="+mn-cs"/>
              </a:rPr>
              <a:t>focus on impacts of water sharing</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AU" sz="2400" b="0" i="0" u="none" strike="noStrike" kern="1200" cap="none" spc="0" normalizeH="0" baseline="0" noProof="0">
              <a:ln>
                <a:noFill/>
              </a:ln>
              <a:solidFill>
                <a:sysClr val="windowText" lastClr="000000"/>
              </a:solidFill>
              <a:effectLst/>
              <a:uLnTx/>
              <a:uFillTx/>
              <a:latin typeface="Arial"/>
              <a:ea typeface="+mn-ea"/>
              <a:cs typeface="+mn-cs"/>
            </a:endParaRPr>
          </a:p>
        </p:txBody>
      </p:sp>
      <p:sp>
        <p:nvSpPr>
          <p:cNvPr id="10" name="Text Placeholder 2">
            <a:extLst>
              <a:ext uri="{FF2B5EF4-FFF2-40B4-BE49-F238E27FC236}">
                <a16:creationId xmlns:a16="http://schemas.microsoft.com/office/drawing/2014/main" id="{4D0AD6EB-770C-4446-AE05-0D66A1146F12}"/>
              </a:ext>
            </a:extLst>
          </p:cNvPr>
          <p:cNvSpPr txBox="1">
            <a:spLocks/>
          </p:cNvSpPr>
          <p:nvPr/>
        </p:nvSpPr>
        <p:spPr>
          <a:xfrm>
            <a:off x="957042" y="583333"/>
            <a:ext cx="10176013" cy="510438"/>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3400" b="1"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AU" sz="3400" b="1" i="0" u="none" strike="noStrike" kern="1200" cap="none" spc="0" normalizeH="0" baseline="0" noProof="0">
                <a:ln>
                  <a:noFill/>
                </a:ln>
                <a:solidFill>
                  <a:sysClr val="windowText" lastClr="000000"/>
                </a:solidFill>
                <a:effectLst/>
                <a:uLnTx/>
                <a:uFillTx/>
                <a:latin typeface="Arial"/>
                <a:ea typeface="+mn-ea"/>
                <a:cs typeface="+mn-cs"/>
              </a:rPr>
              <a:t>Risk Assessments – what and why?</a:t>
            </a:r>
          </a:p>
        </p:txBody>
      </p:sp>
      <p:pic>
        <p:nvPicPr>
          <p:cNvPr id="11" name="Picture 2">
            <a:extLst>
              <a:ext uri="{FF2B5EF4-FFF2-40B4-BE49-F238E27FC236}">
                <a16:creationId xmlns:a16="http://schemas.microsoft.com/office/drawing/2014/main" id="{AFFCB764-15AF-4FFC-8269-BFCE9E0D8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173" y="1613566"/>
            <a:ext cx="5591827" cy="4185499"/>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A1374617-133F-4C70-8727-09082AEB5360}"/>
              </a:ext>
            </a:extLst>
          </p:cNvPr>
          <p:cNvSpPr/>
          <p:nvPr/>
        </p:nvSpPr>
        <p:spPr>
          <a:xfrm>
            <a:off x="7136444" y="1546914"/>
            <a:ext cx="4647627" cy="1911300"/>
          </a:xfrm>
          <a:prstGeom prst="ellipse">
            <a:avLst/>
          </a:prstGeom>
          <a:noFill/>
          <a:ln w="12700" cap="flat" cmpd="sng" algn="ctr">
            <a:solidFill>
              <a:srgbClr val="D715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24507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225939-98F1-48BE-8E39-B4FFFB615C23}"/>
              </a:ext>
            </a:extLst>
          </p:cNvPr>
          <p:cNvSpPr>
            <a:spLocks noGrp="1"/>
          </p:cNvSpPr>
          <p:nvPr>
            <p:ph type="sldNum" sz="quarter" idx="12"/>
          </p:nvPr>
        </p:nvSpPr>
        <p:spPr/>
        <p:txBody>
          <a:bodyPr/>
          <a:lstStyle/>
          <a:p>
            <a:fld id="{10A01DC5-1685-4615-8240-15192985C6A2}" type="slidenum">
              <a:rPr lang="en-AU" smtClean="0"/>
              <a:t>4</a:t>
            </a:fld>
            <a:endParaRPr lang="en-AU"/>
          </a:p>
        </p:txBody>
      </p:sp>
      <p:sp>
        <p:nvSpPr>
          <p:cNvPr id="4" name="Content Placeholder 2">
            <a:extLst>
              <a:ext uri="{FF2B5EF4-FFF2-40B4-BE49-F238E27FC236}">
                <a16:creationId xmlns:a16="http://schemas.microsoft.com/office/drawing/2014/main" id="{AB2863F3-D946-42C7-8C3B-51F950F4B474}"/>
              </a:ext>
            </a:extLst>
          </p:cNvPr>
          <p:cNvSpPr txBox="1">
            <a:spLocks/>
          </p:cNvSpPr>
          <p:nvPr/>
        </p:nvSpPr>
        <p:spPr>
          <a:xfrm>
            <a:off x="1056667" y="1330326"/>
            <a:ext cx="10095242" cy="392983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400" b="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AU" sz="2400" b="0" i="0" u="none" strike="noStrike" kern="1200" cap="none" spc="0" normalizeH="0" baseline="0" noProof="0">
                <a:ln>
                  <a:noFill/>
                </a:ln>
                <a:solidFill>
                  <a:sysClr val="windowText" lastClr="000000"/>
                </a:solidFill>
                <a:effectLst/>
                <a:uLnTx/>
                <a:uFillTx/>
                <a:latin typeface="Arial"/>
                <a:ea typeface="+mn-ea"/>
                <a:cs typeface="+mn-cs"/>
              </a:rPr>
              <a:t>Continuous </a:t>
            </a:r>
            <a:r>
              <a:rPr lang="en-AU" sz="2400">
                <a:solidFill>
                  <a:sysClr val="windowText" lastClr="000000"/>
                </a:solidFill>
                <a:latin typeface="Arial"/>
              </a:rPr>
              <a:t>improvement and consistency with inland procedures</a:t>
            </a:r>
            <a:endParaRPr kumimoji="0" lang="en-AU" sz="2400" b="0" i="0" u="none" strike="noStrike" kern="1200" cap="none" spc="0" normalizeH="0" baseline="0" noProof="0">
              <a:ln>
                <a:noFill/>
              </a:ln>
              <a:solidFill>
                <a:sysClr val="windowText" lastClr="000000"/>
              </a:solidFill>
              <a:effectLst/>
              <a:uLnTx/>
              <a:uFillTx/>
              <a:latin typeface="Arial"/>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Arial"/>
                <a:ea typeface="+mn-ea"/>
                <a:cs typeface="+mn-cs"/>
              </a:rPr>
              <a:t>Many data sources discontinued or obsolete</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Arial"/>
                <a:ea typeface="+mn-ea"/>
                <a:cs typeface="+mn-cs"/>
              </a:rPr>
              <a:t>Additional data now available</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AU" sz="2800" b="1" i="0" u="none" strike="noStrike" kern="1200" cap="none" spc="0" normalizeH="0" baseline="0" noProof="0">
                <a:ln>
                  <a:noFill/>
                </a:ln>
                <a:solidFill>
                  <a:sysClr val="windowText" lastClr="000000"/>
                </a:solidFill>
                <a:effectLst/>
                <a:uLnTx/>
                <a:uFillTx/>
                <a:latin typeface="Arial"/>
                <a:ea typeface="+mn-ea"/>
                <a:cs typeface="+mn-cs"/>
              </a:rPr>
              <a:t>Risk based methodology</a:t>
            </a: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Arial"/>
                <a:ea typeface="+mn-ea"/>
                <a:cs typeface="+mn-cs"/>
              </a:rPr>
              <a:t>Consequence</a:t>
            </a: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Arial"/>
                <a:ea typeface="+mn-ea"/>
                <a:cs typeface="+mn-cs"/>
              </a:rPr>
              <a:t>Likelihood</a:t>
            </a:r>
          </a:p>
        </p:txBody>
      </p:sp>
      <p:sp>
        <p:nvSpPr>
          <p:cNvPr id="5" name="Title 1">
            <a:extLst>
              <a:ext uri="{FF2B5EF4-FFF2-40B4-BE49-F238E27FC236}">
                <a16:creationId xmlns:a16="http://schemas.microsoft.com/office/drawing/2014/main" id="{495A98A1-0390-4EA8-912F-AA2D940F770B}"/>
              </a:ext>
            </a:extLst>
          </p:cNvPr>
          <p:cNvSpPr txBox="1">
            <a:spLocks/>
          </p:cNvSpPr>
          <p:nvPr/>
        </p:nvSpPr>
        <p:spPr>
          <a:xfrm>
            <a:off x="957042" y="583333"/>
            <a:ext cx="10176013" cy="51043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3400" b="1"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AU" sz="2600" b="1" i="0" u="none" strike="noStrike" kern="1200" cap="none" spc="0" normalizeH="0" baseline="0" noProof="0">
                <a:ln>
                  <a:noFill/>
                </a:ln>
                <a:solidFill>
                  <a:sysClr val="windowText" lastClr="000000"/>
                </a:solidFill>
                <a:effectLst/>
                <a:uLnTx/>
                <a:uFillTx/>
                <a:latin typeface="Arial"/>
                <a:ea typeface="+mn-ea"/>
                <a:cs typeface="+mn-cs"/>
              </a:rPr>
              <a:t>Risk Assessments – why update?</a:t>
            </a:r>
          </a:p>
        </p:txBody>
      </p:sp>
      <p:pic>
        <p:nvPicPr>
          <p:cNvPr id="6" name="Picture 2">
            <a:extLst>
              <a:ext uri="{FF2B5EF4-FFF2-40B4-BE49-F238E27FC236}">
                <a16:creationId xmlns:a16="http://schemas.microsoft.com/office/drawing/2014/main" id="{C9145C5A-1660-4ABB-98AA-BE06D8CF2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4401" y="3848236"/>
            <a:ext cx="6267450" cy="271462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2900752C-3700-4997-BD1E-D762070ECD6C}"/>
              </a:ext>
            </a:extLst>
          </p:cNvPr>
          <p:cNvSpPr/>
          <p:nvPr/>
        </p:nvSpPr>
        <p:spPr>
          <a:xfrm>
            <a:off x="666725" y="3222744"/>
            <a:ext cx="356790" cy="206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11526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F4EBEB-7745-4D2E-BEA5-61EFA2338AEB}"/>
              </a:ext>
            </a:extLst>
          </p:cNvPr>
          <p:cNvSpPr>
            <a:spLocks noGrp="1"/>
          </p:cNvSpPr>
          <p:nvPr>
            <p:ph type="sldNum" sz="quarter" idx="12"/>
          </p:nvPr>
        </p:nvSpPr>
        <p:spPr/>
        <p:txBody>
          <a:bodyPr/>
          <a:lstStyle/>
          <a:p>
            <a:fld id="{10A01DC5-1685-4615-8240-15192985C6A2}" type="slidenum">
              <a:rPr lang="en-AU" smtClean="0"/>
              <a:t>5</a:t>
            </a:fld>
            <a:endParaRPr lang="en-AU"/>
          </a:p>
        </p:txBody>
      </p:sp>
      <p:sp>
        <p:nvSpPr>
          <p:cNvPr id="4" name="Content Placeholder 2">
            <a:extLst>
              <a:ext uri="{FF2B5EF4-FFF2-40B4-BE49-F238E27FC236}">
                <a16:creationId xmlns:a16="http://schemas.microsoft.com/office/drawing/2014/main" id="{B907A76E-0F83-463B-B008-4DFC91979306}"/>
              </a:ext>
            </a:extLst>
          </p:cNvPr>
          <p:cNvSpPr txBox="1">
            <a:spLocks/>
          </p:cNvSpPr>
          <p:nvPr/>
        </p:nvSpPr>
        <p:spPr>
          <a:xfrm>
            <a:off x="874542" y="2851995"/>
            <a:ext cx="10095242" cy="368849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400" b="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lnSpc>
                <a:spcPct val="140000"/>
              </a:lnSpc>
              <a:spcAft>
                <a:spcPts val="0"/>
              </a:spcAft>
              <a:buClrTx/>
              <a:buSzTx/>
              <a:tabLst/>
              <a:defRPr/>
            </a:pPr>
            <a:r>
              <a:rPr lang="en-AU" sz="2000">
                <a:solidFill>
                  <a:sysClr val="windowText" lastClr="000000"/>
                </a:solidFill>
                <a:latin typeface="Arial"/>
              </a:rPr>
              <a:t>Hydrological models and metrics</a:t>
            </a:r>
          </a:p>
          <a:p>
            <a:pPr marL="685800" lvl="2">
              <a:lnSpc>
                <a:spcPct val="140000"/>
              </a:lnSpc>
              <a:spcBef>
                <a:spcPts val="1000"/>
              </a:spcBef>
              <a:defRPr/>
            </a:pPr>
            <a:r>
              <a:rPr lang="en-AU" sz="2000">
                <a:solidFill>
                  <a:sysClr val="windowText" lastClr="000000"/>
                </a:solidFill>
                <a:latin typeface="Arial"/>
              </a:rPr>
              <a:t>Likelihood of impact at high and low flows vs single hydrostress</a:t>
            </a:r>
          </a:p>
          <a:p>
            <a:pPr marL="685800" lvl="2">
              <a:lnSpc>
                <a:spcPct val="140000"/>
              </a:lnSpc>
              <a:spcBef>
                <a:spcPts val="1000"/>
              </a:spcBef>
              <a:defRPr/>
            </a:pPr>
            <a:r>
              <a:rPr lang="en-AU" sz="2000">
                <a:solidFill>
                  <a:sysClr val="windowText" lastClr="000000"/>
                </a:solidFill>
                <a:latin typeface="Arial"/>
              </a:rPr>
              <a:t>Impact of extraction on different flow components </a:t>
            </a:r>
          </a:p>
          <a:p>
            <a:pPr marR="0" lvl="0" fontAlgn="auto">
              <a:lnSpc>
                <a:spcPct val="140000"/>
              </a:lnSpc>
              <a:spcAft>
                <a:spcPts val="0"/>
              </a:spcAft>
              <a:buClrTx/>
              <a:buSzTx/>
              <a:tabLst/>
              <a:defRPr/>
            </a:pPr>
            <a:r>
              <a:rPr lang="en-AU" sz="2000">
                <a:solidFill>
                  <a:sysClr val="windowText" lastClr="000000"/>
                </a:solidFill>
                <a:latin typeface="Arial"/>
              </a:rPr>
              <a:t>High Ecological Value Aquatic Ecosystems (HEVAE) </a:t>
            </a:r>
          </a:p>
          <a:p>
            <a:pPr>
              <a:lnSpc>
                <a:spcPct val="140000"/>
              </a:lnSpc>
              <a:defRPr/>
            </a:pPr>
            <a:r>
              <a:rPr lang="en-AU" sz="2000">
                <a:solidFill>
                  <a:sysClr val="windowText" lastClr="000000"/>
                </a:solidFill>
                <a:latin typeface="Arial"/>
              </a:rPr>
              <a:t>Estuary Inflow risks at Water Source scale</a:t>
            </a:r>
          </a:p>
          <a:p>
            <a:pPr marR="0" lvl="0" fontAlgn="auto">
              <a:lnSpc>
                <a:spcPct val="140000"/>
              </a:lnSpc>
              <a:spcAft>
                <a:spcPts val="0"/>
              </a:spcAft>
              <a:buClrTx/>
              <a:buSzTx/>
              <a:tabLst/>
              <a:defRPr/>
            </a:pPr>
            <a:r>
              <a:rPr lang="en-AU" sz="2000">
                <a:solidFill>
                  <a:sysClr val="windowText" lastClr="000000"/>
                </a:solidFill>
                <a:latin typeface="Arial"/>
              </a:rPr>
              <a:t>Water Quality risks assessed where data is available</a:t>
            </a:r>
          </a:p>
        </p:txBody>
      </p:sp>
      <p:sp>
        <p:nvSpPr>
          <p:cNvPr id="5" name="Title 1">
            <a:extLst>
              <a:ext uri="{FF2B5EF4-FFF2-40B4-BE49-F238E27FC236}">
                <a16:creationId xmlns:a16="http://schemas.microsoft.com/office/drawing/2014/main" id="{9D19DEC8-D0C3-400C-8F22-8EAEF89743B3}"/>
              </a:ext>
            </a:extLst>
          </p:cNvPr>
          <p:cNvSpPr txBox="1">
            <a:spLocks/>
          </p:cNvSpPr>
          <p:nvPr/>
        </p:nvSpPr>
        <p:spPr>
          <a:xfrm>
            <a:off x="957042" y="583333"/>
            <a:ext cx="10176013" cy="51043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3400" b="1"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AU" sz="2600" b="1" i="0" u="none" strike="noStrike" kern="1200" cap="none" spc="0" normalizeH="0" baseline="0" noProof="0">
                <a:ln>
                  <a:noFill/>
                </a:ln>
                <a:solidFill>
                  <a:sysClr val="windowText" lastClr="000000"/>
                </a:solidFill>
                <a:effectLst/>
                <a:uLnTx/>
                <a:uFillTx/>
                <a:latin typeface="Arial"/>
                <a:ea typeface="+mn-ea"/>
                <a:cs typeface="+mn-cs"/>
              </a:rPr>
              <a:t>What’s different to previous macro Assessments?</a:t>
            </a:r>
          </a:p>
        </p:txBody>
      </p:sp>
      <p:pic>
        <p:nvPicPr>
          <p:cNvPr id="6" name="Picture 5">
            <a:extLst>
              <a:ext uri="{FF2B5EF4-FFF2-40B4-BE49-F238E27FC236}">
                <a16:creationId xmlns:a16="http://schemas.microsoft.com/office/drawing/2014/main" id="{8D0339DC-B735-4737-91E1-5DB1171F665D}"/>
              </a:ext>
            </a:extLst>
          </p:cNvPr>
          <p:cNvPicPr>
            <a:picLocks noChangeAspect="1"/>
          </p:cNvPicPr>
          <p:nvPr/>
        </p:nvPicPr>
        <p:blipFill>
          <a:blip r:embed="rId3"/>
          <a:stretch>
            <a:fillRect/>
          </a:stretch>
        </p:blipFill>
        <p:spPr>
          <a:xfrm>
            <a:off x="5819139" y="1238403"/>
            <a:ext cx="5498319" cy="1834997"/>
          </a:xfrm>
          <a:prstGeom prst="rect">
            <a:avLst/>
          </a:prstGeom>
        </p:spPr>
      </p:pic>
      <p:sp>
        <p:nvSpPr>
          <p:cNvPr id="2" name="&quot;Not Allowed&quot; Symbol 1">
            <a:extLst>
              <a:ext uri="{FF2B5EF4-FFF2-40B4-BE49-F238E27FC236}">
                <a16:creationId xmlns:a16="http://schemas.microsoft.com/office/drawing/2014/main" id="{448E49E7-C6EB-4868-910F-968CAF5030A0}"/>
              </a:ext>
            </a:extLst>
          </p:cNvPr>
          <p:cNvSpPr/>
          <p:nvPr/>
        </p:nvSpPr>
        <p:spPr>
          <a:xfrm>
            <a:off x="7924800" y="1238402"/>
            <a:ext cx="1892300" cy="1834997"/>
          </a:xfrm>
          <a:prstGeom prst="noSmoking">
            <a:avLst>
              <a:gd name="adj" fmla="val 628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Tree>
    <p:extLst>
      <p:ext uri="{BB962C8B-B14F-4D97-AF65-F5344CB8AC3E}">
        <p14:creationId xmlns:p14="http://schemas.microsoft.com/office/powerpoint/2010/main" val="3474874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9E5776-449A-4F34-A11B-082150B26E6F}"/>
              </a:ext>
            </a:extLst>
          </p:cNvPr>
          <p:cNvSpPr>
            <a:spLocks noGrp="1"/>
          </p:cNvSpPr>
          <p:nvPr>
            <p:ph type="sldNum" sz="quarter" idx="12"/>
          </p:nvPr>
        </p:nvSpPr>
        <p:spPr/>
        <p:txBody>
          <a:bodyPr/>
          <a:lstStyle/>
          <a:p>
            <a:fld id="{10A01DC5-1685-4615-8240-15192985C6A2}" type="slidenum">
              <a:rPr lang="en-AU" smtClean="0"/>
              <a:t>6</a:t>
            </a:fld>
            <a:endParaRPr lang="en-AU"/>
          </a:p>
        </p:txBody>
      </p:sp>
      <p:sp>
        <p:nvSpPr>
          <p:cNvPr id="12" name="Content Placeholder 2">
            <a:extLst>
              <a:ext uri="{FF2B5EF4-FFF2-40B4-BE49-F238E27FC236}">
                <a16:creationId xmlns:a16="http://schemas.microsoft.com/office/drawing/2014/main" id="{E5C53AC0-51D3-428A-9170-BC2BA19DAB62}"/>
              </a:ext>
            </a:extLst>
          </p:cNvPr>
          <p:cNvSpPr txBox="1">
            <a:spLocks/>
          </p:cNvSpPr>
          <p:nvPr/>
        </p:nvSpPr>
        <p:spPr>
          <a:xfrm>
            <a:off x="350580" y="1330269"/>
            <a:ext cx="4681403" cy="391213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100" b="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100" b="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100" b="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b="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Arial"/>
                <a:ea typeface="+mn-ea"/>
                <a:cs typeface="+mn-cs"/>
              </a:rPr>
              <a:t>Best practice approach</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AU" sz="2400">
                <a:solidFill>
                  <a:sysClr val="windowText" lastClr="000000"/>
                </a:solidFill>
                <a:latin typeface="Arial"/>
              </a:rPr>
              <a:t>Consistent approach for WSPs</a:t>
            </a:r>
            <a:endParaRPr kumimoji="0" lang="en-AU" sz="2400" b="0" i="0" u="none" strike="noStrike" kern="1200" cap="none" spc="0" normalizeH="0" baseline="0" noProof="0">
              <a:ln>
                <a:noFill/>
              </a:ln>
              <a:solidFill>
                <a:sysClr val="windowText" lastClr="000000"/>
              </a:solidFill>
              <a:effectLst/>
              <a:uLnTx/>
              <a:uFillTx/>
              <a:latin typeface="Arial"/>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Arial"/>
                <a:ea typeface="+mn-ea"/>
                <a:cs typeface="+mn-cs"/>
              </a:rPr>
              <a:t>Coastal datasets different</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Arial"/>
                <a:ea typeface="+mn-ea"/>
                <a:cs typeface="+mn-cs"/>
              </a:rPr>
              <a:t>Scoring and weighting = prioritisation</a:t>
            </a:r>
          </a:p>
          <a:p>
            <a:pPr>
              <a:defRPr/>
            </a:pPr>
            <a:r>
              <a:rPr lang="en-AU" sz="2400">
                <a:solidFill>
                  <a:sysClr val="windowText" lastClr="000000"/>
                </a:solidFill>
                <a:latin typeface="Arial"/>
              </a:rPr>
              <a:t>Reach-based outcomes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AU" sz="2400">
                <a:solidFill>
                  <a:sysClr val="windowText" lastClr="000000"/>
                </a:solidFill>
                <a:latin typeface="Arial"/>
              </a:rPr>
              <a:t>Sub-catchment outcomes using</a:t>
            </a:r>
          </a:p>
          <a:p>
            <a:pPr marL="0" marR="0" lvl="0" indent="0" algn="l" defTabSz="914400" rtl="0" eaLnBrk="1" fontAlgn="auto" latinLnBrk="0" hangingPunct="1">
              <a:lnSpc>
                <a:spcPct val="120000"/>
              </a:lnSpc>
              <a:spcBef>
                <a:spcPts val="1000"/>
              </a:spcBef>
              <a:spcAft>
                <a:spcPts val="0"/>
              </a:spcAft>
              <a:buClrTx/>
              <a:buSzTx/>
              <a:buNone/>
              <a:tabLst/>
              <a:defRPr/>
            </a:pPr>
            <a:r>
              <a:rPr kumimoji="0" lang="en-AU" sz="2400" b="0" i="0" u="none" strike="noStrike" kern="1200" cap="none" spc="0" normalizeH="0" baseline="0" noProof="0">
                <a:ln>
                  <a:noFill/>
                </a:ln>
                <a:solidFill>
                  <a:sysClr val="windowText" lastClr="000000"/>
                </a:solidFill>
                <a:effectLst/>
                <a:uLnTx/>
                <a:uFillTx/>
                <a:latin typeface="Arial"/>
                <a:ea typeface="+mn-ea"/>
                <a:cs typeface="+mn-cs"/>
              </a:rPr>
              <a:t>    Decision tree</a:t>
            </a:r>
          </a:p>
          <a:p>
            <a:pPr marL="228600" indent="-228600">
              <a:buFont typeface="Arial" panose="020B0604020202020204" pitchFamily="34" charset="0"/>
              <a:buChar char="•"/>
              <a:defRPr/>
            </a:pPr>
            <a:r>
              <a:rPr lang="en-AU" sz="2400">
                <a:solidFill>
                  <a:sysClr val="windowText" lastClr="000000"/>
                </a:solidFill>
                <a:latin typeface="Arial"/>
              </a:rPr>
              <a:t>Available online</a:t>
            </a:r>
          </a:p>
        </p:txBody>
      </p:sp>
      <p:sp>
        <p:nvSpPr>
          <p:cNvPr id="13" name="Title 1">
            <a:extLst>
              <a:ext uri="{FF2B5EF4-FFF2-40B4-BE49-F238E27FC236}">
                <a16:creationId xmlns:a16="http://schemas.microsoft.com/office/drawing/2014/main" id="{F74F685E-8906-4F40-A92B-42152E7821A3}"/>
              </a:ext>
            </a:extLst>
          </p:cNvPr>
          <p:cNvSpPr txBox="1">
            <a:spLocks/>
          </p:cNvSpPr>
          <p:nvPr/>
        </p:nvSpPr>
        <p:spPr>
          <a:xfrm>
            <a:off x="1007993" y="439780"/>
            <a:ext cx="10176013" cy="51043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3400" b="1"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AU" sz="2600" b="1" i="0" u="none" strike="noStrike" kern="1200" cap="none" spc="0" normalizeH="0" baseline="0" noProof="0">
                <a:ln>
                  <a:noFill/>
                </a:ln>
                <a:solidFill>
                  <a:sysClr val="windowText" lastClr="000000"/>
                </a:solidFill>
                <a:effectLst/>
                <a:uLnTx/>
                <a:uFillTx/>
                <a:latin typeface="Arial"/>
                <a:ea typeface="+mn-ea"/>
                <a:cs typeface="+mn-cs"/>
              </a:rPr>
              <a:t>High Ecological Value Aquatic Ecosystems (HEVAE)</a:t>
            </a:r>
          </a:p>
        </p:txBody>
      </p:sp>
      <p:pic>
        <p:nvPicPr>
          <p:cNvPr id="14" name="Picture 13" descr="Diagram&#10;&#10;Description automatically generated">
            <a:extLst>
              <a:ext uri="{FF2B5EF4-FFF2-40B4-BE49-F238E27FC236}">
                <a16:creationId xmlns:a16="http://schemas.microsoft.com/office/drawing/2014/main" id="{1EEE0E76-EE28-4CEA-BBDE-5D8B01F70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3447" y="1125699"/>
            <a:ext cx="6967973" cy="4831218"/>
          </a:xfrm>
          <a:prstGeom prst="rect">
            <a:avLst/>
          </a:prstGeom>
        </p:spPr>
      </p:pic>
      <p:pic>
        <p:nvPicPr>
          <p:cNvPr id="4" name="Picture 3" descr="Qr code&#10;&#10;Description automatically generated">
            <a:extLst>
              <a:ext uri="{FF2B5EF4-FFF2-40B4-BE49-F238E27FC236}">
                <a16:creationId xmlns:a16="http://schemas.microsoft.com/office/drawing/2014/main" id="{1C3531DB-05F7-418C-8F95-6E14D153A0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6100" y="4564985"/>
            <a:ext cx="1411027" cy="1411027"/>
          </a:xfrm>
          <a:prstGeom prst="rect">
            <a:avLst/>
          </a:prstGeom>
        </p:spPr>
      </p:pic>
    </p:spTree>
    <p:extLst>
      <p:ext uri="{BB962C8B-B14F-4D97-AF65-F5344CB8AC3E}">
        <p14:creationId xmlns:p14="http://schemas.microsoft.com/office/powerpoint/2010/main" val="1018926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2899B9-E0FB-44DA-9368-AE21703677E7}"/>
              </a:ext>
            </a:extLst>
          </p:cNvPr>
          <p:cNvSpPr>
            <a:spLocks noGrp="1"/>
          </p:cNvSpPr>
          <p:nvPr>
            <p:ph type="sldNum" sz="quarter" idx="12"/>
          </p:nvPr>
        </p:nvSpPr>
        <p:spPr/>
        <p:txBody>
          <a:bodyPr/>
          <a:lstStyle/>
          <a:p>
            <a:fld id="{10A01DC5-1685-4615-8240-15192985C6A2}" type="slidenum">
              <a:rPr lang="en-AU" smtClean="0"/>
              <a:t>7</a:t>
            </a:fld>
            <a:endParaRPr lang="en-AU"/>
          </a:p>
        </p:txBody>
      </p:sp>
      <p:sp>
        <p:nvSpPr>
          <p:cNvPr id="8" name="Content Placeholder 2">
            <a:extLst>
              <a:ext uri="{FF2B5EF4-FFF2-40B4-BE49-F238E27FC236}">
                <a16:creationId xmlns:a16="http://schemas.microsoft.com/office/drawing/2014/main" id="{88799F84-19DB-4C10-A15A-67A6B727C607}"/>
              </a:ext>
            </a:extLst>
          </p:cNvPr>
          <p:cNvSpPr txBox="1">
            <a:spLocks/>
          </p:cNvSpPr>
          <p:nvPr/>
        </p:nvSpPr>
        <p:spPr>
          <a:xfrm>
            <a:off x="442259" y="1330326"/>
            <a:ext cx="5653741" cy="392983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400" b="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AU" sz="2400" b="0" i="0" u="none" strike="noStrike" kern="1200" cap="none" spc="0" normalizeH="0" baseline="0" noProof="0">
                <a:ln>
                  <a:noFill/>
                </a:ln>
                <a:solidFill>
                  <a:sysClr val="windowText" lastClr="000000"/>
                </a:solidFill>
                <a:effectLst/>
                <a:uLnTx/>
                <a:uFillTx/>
                <a:latin typeface="Arial"/>
                <a:ea typeface="+mn-ea"/>
                <a:cs typeface="+mn-cs"/>
              </a:rPr>
              <a:t>Value or consequence assessment aligned with HEVAE method </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Arial"/>
                <a:ea typeface="+mn-ea"/>
                <a:cs typeface="+mn-cs"/>
              </a:rPr>
              <a:t>Uses upstream hydro models for likelihood, water source scale</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Arial"/>
                <a:ea typeface="+mn-ea"/>
                <a:cs typeface="+mn-cs"/>
              </a:rPr>
              <a:t>Also includes sensitivity, inherent characteristic - physical properties</a:t>
            </a:r>
          </a:p>
        </p:txBody>
      </p:sp>
      <p:sp>
        <p:nvSpPr>
          <p:cNvPr id="9" name="Title 1">
            <a:extLst>
              <a:ext uri="{FF2B5EF4-FFF2-40B4-BE49-F238E27FC236}">
                <a16:creationId xmlns:a16="http://schemas.microsoft.com/office/drawing/2014/main" id="{B8125B16-2DFF-4443-AC64-733B4B2D9493}"/>
              </a:ext>
            </a:extLst>
          </p:cNvPr>
          <p:cNvSpPr txBox="1">
            <a:spLocks/>
          </p:cNvSpPr>
          <p:nvPr/>
        </p:nvSpPr>
        <p:spPr>
          <a:xfrm>
            <a:off x="957042" y="583333"/>
            <a:ext cx="10176013" cy="51043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3400" b="1"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AU" sz="2600" b="1" i="0" u="none" strike="noStrike" kern="1200" cap="none" spc="0" normalizeH="0" baseline="0" noProof="0">
                <a:ln>
                  <a:noFill/>
                </a:ln>
                <a:solidFill>
                  <a:sysClr val="windowText" lastClr="000000"/>
                </a:solidFill>
                <a:effectLst/>
                <a:uLnTx/>
                <a:uFillTx/>
                <a:latin typeface="Arial"/>
                <a:ea typeface="+mn-ea"/>
                <a:cs typeface="+mn-cs"/>
              </a:rPr>
              <a:t>Estuary Inflow Assessment</a:t>
            </a:r>
          </a:p>
        </p:txBody>
      </p:sp>
      <p:pic>
        <p:nvPicPr>
          <p:cNvPr id="10" name="Picture 1" descr="Machine generated alternative text:&#10;Bay or &#10;Catch—t to ntio &#10;Catch—t to ntio &#10;C atch—t 100 Km2 &#10;&lt; 25 &#10;&gt; 25 &#10;Tumiml &#10;Tldal SO km &#10;Tidal &gt; &#10;Tldal &#10;100 km &#10;Wate•-way O &#10;ud low &#10;to &#10;ratio S) &#10;Figure I I: Decision tree for estuarine sensitivity to low &#10;Op &gt; of &#10;of &#10;High &#10;1 craft ">
            <a:extLst>
              <a:ext uri="{FF2B5EF4-FFF2-40B4-BE49-F238E27FC236}">
                <a16:creationId xmlns:a16="http://schemas.microsoft.com/office/drawing/2014/main" id="{E218E8E7-E0A0-4D62-8454-914921414B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25"/>
          <a:stretch/>
        </p:blipFill>
        <p:spPr bwMode="auto">
          <a:xfrm>
            <a:off x="5903132" y="1093771"/>
            <a:ext cx="6223127" cy="4433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746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753BCE-7821-44C5-B465-93F8D7102908}"/>
              </a:ext>
            </a:extLst>
          </p:cNvPr>
          <p:cNvSpPr>
            <a:spLocks noGrp="1"/>
          </p:cNvSpPr>
          <p:nvPr>
            <p:ph type="sldNum" sz="quarter" idx="12"/>
          </p:nvPr>
        </p:nvSpPr>
        <p:spPr/>
        <p:txBody>
          <a:bodyPr/>
          <a:lstStyle/>
          <a:p>
            <a:fld id="{10A01DC5-1685-4615-8240-15192985C6A2}" type="slidenum">
              <a:rPr lang="en-AU" smtClean="0"/>
              <a:t>8</a:t>
            </a:fld>
            <a:endParaRPr lang="en-AU"/>
          </a:p>
        </p:txBody>
      </p:sp>
      <p:sp>
        <p:nvSpPr>
          <p:cNvPr id="7" name="Content Placeholder 2">
            <a:extLst>
              <a:ext uri="{FF2B5EF4-FFF2-40B4-BE49-F238E27FC236}">
                <a16:creationId xmlns:a16="http://schemas.microsoft.com/office/drawing/2014/main" id="{7E1D518F-0B97-4145-914F-2BCCF23D0FEA}"/>
              </a:ext>
            </a:extLst>
          </p:cNvPr>
          <p:cNvSpPr txBox="1">
            <a:spLocks/>
          </p:cNvSpPr>
          <p:nvPr/>
        </p:nvSpPr>
        <p:spPr>
          <a:xfrm>
            <a:off x="1056667" y="1348024"/>
            <a:ext cx="4681403" cy="391213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100" b="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100" b="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100" b="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b="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ysClr val="windowText" lastClr="000000"/>
                </a:solidFill>
                <a:effectLst/>
                <a:uLnTx/>
                <a:uFillTx/>
                <a:latin typeface="Arial"/>
                <a:ea typeface="+mn-ea"/>
                <a:cs typeface="+mn-cs"/>
              </a:rPr>
              <a:t>Examines impacts of extraction and how it alters the flow regime</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ysClr val="windowText" lastClr="000000"/>
                </a:solidFill>
                <a:effectLst/>
                <a:uLnTx/>
                <a:uFillTx/>
                <a:latin typeface="Arial"/>
                <a:ea typeface="+mn-ea"/>
                <a:cs typeface="+mn-cs"/>
              </a:rPr>
              <a:t>Attempting to capture cumulative impacts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ysClr val="windowText" lastClr="000000"/>
                </a:solidFill>
                <a:effectLst/>
                <a:uLnTx/>
                <a:uFillTx/>
                <a:latin typeface="Arial"/>
                <a:ea typeface="+mn-ea"/>
                <a:cs typeface="+mn-cs"/>
              </a:rPr>
              <a:t>Two model scenarios</a:t>
            </a:r>
          </a:p>
          <a:p>
            <a:pPr lvl="1">
              <a:spcBef>
                <a:spcPts val="1000"/>
              </a:spcBef>
              <a:defRPr/>
            </a:pPr>
            <a:r>
              <a:rPr kumimoji="0" lang="en-AU" sz="1800" b="0" i="0" u="none" strike="noStrike" kern="1200" cap="none" spc="0" normalizeH="0" baseline="0" noProof="0">
                <a:ln>
                  <a:noFill/>
                </a:ln>
                <a:solidFill>
                  <a:sysClr val="windowText" lastClr="000000"/>
                </a:solidFill>
                <a:effectLst/>
                <a:uLnTx/>
                <a:uFillTx/>
                <a:latin typeface="Arial"/>
                <a:ea typeface="+mn-ea"/>
                <a:cs typeface="+mn-cs"/>
              </a:rPr>
              <a:t>natural flows   vs   full development</a:t>
            </a:r>
          </a:p>
          <a:p>
            <a:pPr lvl="1">
              <a:defRPr/>
            </a:pPr>
            <a:r>
              <a:rPr kumimoji="0" lang="en-AU" sz="1800" b="0" i="0" u="none" strike="noStrike" kern="1200" cap="none" spc="0" normalizeH="0" baseline="0" noProof="0">
                <a:ln>
                  <a:noFill/>
                </a:ln>
                <a:solidFill>
                  <a:sysClr val="windowText" lastClr="000000"/>
                </a:solidFill>
                <a:effectLst/>
                <a:uLnTx/>
                <a:uFillTx/>
                <a:latin typeface="Arial"/>
                <a:ea typeface="+mn-ea"/>
                <a:cs typeface="+mn-cs"/>
              </a:rPr>
              <a:t>change to flow components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ysClr val="windowText" lastClr="000000"/>
                </a:solidFill>
                <a:effectLst/>
                <a:uLnTx/>
                <a:uFillTx/>
                <a:latin typeface="Arial"/>
                <a:ea typeface="+mn-ea"/>
                <a:cs typeface="+mn-cs"/>
              </a:rPr>
              <a:t>Rate level of alteration</a:t>
            </a:r>
          </a:p>
          <a:p>
            <a:pPr lvl="1">
              <a:spcBef>
                <a:spcPts val="1000"/>
              </a:spcBef>
              <a:defRPr/>
            </a:pPr>
            <a:r>
              <a:rPr kumimoji="0" lang="en-AU" sz="1800" b="0" i="0" u="none" strike="noStrike" kern="1200" cap="none" spc="0" normalizeH="0" baseline="0" noProof="0">
                <a:ln>
                  <a:noFill/>
                </a:ln>
                <a:solidFill>
                  <a:sysClr val="windowText" lastClr="000000"/>
                </a:solidFill>
                <a:effectLst/>
                <a:uLnTx/>
                <a:uFillTx/>
                <a:latin typeface="Arial"/>
                <a:ea typeface="+mn-ea"/>
                <a:cs typeface="+mn-cs"/>
              </a:rPr>
              <a:t>High, Medium, Low </a:t>
            </a:r>
          </a:p>
          <a:p>
            <a:pPr lvl="1">
              <a:spcBef>
                <a:spcPts val="1000"/>
              </a:spcBef>
              <a:defRPr/>
            </a:pPr>
            <a:r>
              <a:rPr kumimoji="0" lang="en-AU" sz="1800" b="0" i="0" u="none" strike="noStrike" kern="1200" cap="none" spc="0" normalizeH="0" baseline="0" noProof="0">
                <a:ln>
                  <a:noFill/>
                </a:ln>
                <a:solidFill>
                  <a:sysClr val="windowText" lastClr="000000"/>
                </a:solidFill>
                <a:effectLst/>
                <a:uLnTx/>
                <a:uFillTx/>
                <a:latin typeface="Arial"/>
                <a:ea typeface="+mn-ea"/>
                <a:cs typeface="+mn-cs"/>
              </a:rPr>
              <a:t>likelihood component of Risk</a:t>
            </a:r>
          </a:p>
        </p:txBody>
      </p:sp>
      <p:sp>
        <p:nvSpPr>
          <p:cNvPr id="8" name="Title 1">
            <a:extLst>
              <a:ext uri="{FF2B5EF4-FFF2-40B4-BE49-F238E27FC236}">
                <a16:creationId xmlns:a16="http://schemas.microsoft.com/office/drawing/2014/main" id="{72565A8C-A66E-49C7-B088-AB356B4CBCBF}"/>
              </a:ext>
            </a:extLst>
          </p:cNvPr>
          <p:cNvSpPr txBox="1">
            <a:spLocks/>
          </p:cNvSpPr>
          <p:nvPr/>
        </p:nvSpPr>
        <p:spPr>
          <a:xfrm>
            <a:off x="957042" y="583333"/>
            <a:ext cx="10176013" cy="51043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3400" b="1"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4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AU" sz="2600" b="1" i="0" u="none" strike="noStrike" kern="1200" cap="none" spc="0" normalizeH="0" baseline="0" noProof="0">
                <a:ln>
                  <a:noFill/>
                </a:ln>
                <a:solidFill>
                  <a:sysClr val="windowText" lastClr="000000"/>
                </a:solidFill>
                <a:effectLst/>
                <a:uLnTx/>
                <a:uFillTx/>
                <a:latin typeface="Arial"/>
                <a:ea typeface="+mn-ea"/>
                <a:cs typeface="+mn-cs"/>
              </a:rPr>
              <a:t>Hydrologic modelling (Likelihood)</a:t>
            </a:r>
          </a:p>
        </p:txBody>
      </p:sp>
      <p:pic>
        <p:nvPicPr>
          <p:cNvPr id="9" name="Picture 2">
            <a:extLst>
              <a:ext uri="{FF2B5EF4-FFF2-40B4-BE49-F238E27FC236}">
                <a16:creationId xmlns:a16="http://schemas.microsoft.com/office/drawing/2014/main" id="{7C82F26E-06B0-4306-8D9F-1D0C7CBE94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25" b="-1"/>
          <a:stretch/>
        </p:blipFill>
        <p:spPr bwMode="auto">
          <a:xfrm>
            <a:off x="6186329" y="1348023"/>
            <a:ext cx="5710107" cy="24819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58574845-E55B-418E-AC25-B2C1C98D67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324" y="4222378"/>
            <a:ext cx="6792151" cy="1698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043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47A66E-9C34-4C69-97D5-D6681F4C5E72}"/>
              </a:ext>
            </a:extLst>
          </p:cNvPr>
          <p:cNvSpPr>
            <a:spLocks noGrp="1"/>
          </p:cNvSpPr>
          <p:nvPr>
            <p:ph type="sldNum" sz="quarter" idx="12"/>
          </p:nvPr>
        </p:nvSpPr>
        <p:spPr/>
        <p:txBody>
          <a:bodyPr/>
          <a:lstStyle/>
          <a:p>
            <a:fld id="{10A01DC5-1685-4615-8240-15192985C6A2}" type="slidenum">
              <a:rPr lang="en-AU" smtClean="0"/>
              <a:t>9</a:t>
            </a:fld>
            <a:endParaRPr lang="en-AU"/>
          </a:p>
        </p:txBody>
      </p:sp>
      <p:pic>
        <p:nvPicPr>
          <p:cNvPr id="6" name="Graphic 5">
            <a:extLst>
              <a:ext uri="{FF2B5EF4-FFF2-40B4-BE49-F238E27FC236}">
                <a16:creationId xmlns:a16="http://schemas.microsoft.com/office/drawing/2014/main" id="{270A1315-C261-49A8-BFD3-E7F3BCA921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726" y="58151"/>
            <a:ext cx="12072274" cy="3887952"/>
          </a:xfrm>
          <a:prstGeom prst="rect">
            <a:avLst/>
          </a:prstGeom>
        </p:spPr>
      </p:pic>
      <p:pic>
        <p:nvPicPr>
          <p:cNvPr id="7" name="Graphic 6">
            <a:extLst>
              <a:ext uri="{FF2B5EF4-FFF2-40B4-BE49-F238E27FC236}">
                <a16:creationId xmlns:a16="http://schemas.microsoft.com/office/drawing/2014/main" id="{0F150B1C-3EC0-468A-998D-1265932D914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870" t="5353" b="2405"/>
          <a:stretch/>
        </p:blipFill>
        <p:spPr>
          <a:xfrm>
            <a:off x="8752150" y="4405930"/>
            <a:ext cx="1317078" cy="1361512"/>
          </a:xfrm>
          <a:prstGeom prst="rect">
            <a:avLst/>
          </a:prstGeom>
        </p:spPr>
      </p:pic>
      <p:pic>
        <p:nvPicPr>
          <p:cNvPr id="4" name="Graphic 3">
            <a:extLst>
              <a:ext uri="{FF2B5EF4-FFF2-40B4-BE49-F238E27FC236}">
                <a16:creationId xmlns:a16="http://schemas.microsoft.com/office/drawing/2014/main" id="{6BA55C6F-9AD3-43AA-8FAE-6E99B482C665}"/>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34" t="2752" b="1915"/>
          <a:stretch/>
        </p:blipFill>
        <p:spPr>
          <a:xfrm>
            <a:off x="2122772" y="3828623"/>
            <a:ext cx="5789252" cy="2971226"/>
          </a:xfrm>
          <a:prstGeom prst="rect">
            <a:avLst/>
          </a:prstGeom>
        </p:spPr>
      </p:pic>
    </p:spTree>
    <p:extLst>
      <p:ext uri="{BB962C8B-B14F-4D97-AF65-F5344CB8AC3E}">
        <p14:creationId xmlns:p14="http://schemas.microsoft.com/office/powerpoint/2010/main" val="1667467701"/>
      </p:ext>
    </p:extLst>
  </p:cSld>
  <p:clrMapOvr>
    <a:masterClrMapping/>
  </p:clrMapOvr>
</p:sld>
</file>

<file path=ppt/theme/theme1.xml><?xml version="1.0" encoding="utf-8"?>
<a:theme xmlns:a="http://schemas.openxmlformats.org/drawingml/2006/main" name="NSWG Corporate">
  <a:themeElements>
    <a:clrScheme name="NSWG Corporate">
      <a:dk1>
        <a:srgbClr val="22272B"/>
      </a:dk1>
      <a:lt1>
        <a:srgbClr val="FFFFFF"/>
      </a:lt1>
      <a:dk2>
        <a:srgbClr val="D7153A"/>
      </a:dk2>
      <a:lt2>
        <a:srgbClr val="002664"/>
      </a:lt2>
      <a:accent1>
        <a:srgbClr val="002664"/>
      </a:accent1>
      <a:accent2>
        <a:srgbClr val="CBEDFD"/>
      </a:accent2>
      <a:accent3>
        <a:srgbClr val="146CFD"/>
      </a:accent3>
      <a:accent4>
        <a:srgbClr val="8CE0FF"/>
      </a:accent4>
      <a:accent5>
        <a:srgbClr val="495054"/>
      </a:accent5>
      <a:accent6>
        <a:srgbClr val="FFB8C1"/>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Coastal_Conf_2022_Draft v1 240522.potx" id="{78CDA79C-520A-4CA3-A04B-A21893BDFE8B}" vid="{0D1F641D-3A52-4FB7-84A3-E11B2C92D0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59C9E3EB08F943922788C8512BDFA7" ma:contentTypeVersion="16" ma:contentTypeDescription="Create a new document." ma:contentTypeScope="" ma:versionID="6a4b4fc31c7bbc5dda4fc4ef759cf1a6">
  <xsd:schema xmlns:xsd="http://www.w3.org/2001/XMLSchema" xmlns:xs="http://www.w3.org/2001/XMLSchema" xmlns:p="http://schemas.microsoft.com/office/2006/metadata/properties" xmlns:ns2="c290bf45-e0c4-4874-915c-2a5c5e3742c2" xmlns:ns3="f0710415-ce80-47e6-ae17-63774a9b5455" targetNamespace="http://schemas.microsoft.com/office/2006/metadata/properties" ma:root="true" ma:fieldsID="5ab198845d953838b43b49c1bb96001c" ns2:_="" ns3:_="">
    <xsd:import namespace="c290bf45-e0c4-4874-915c-2a5c5e3742c2"/>
    <xsd:import namespace="f0710415-ce80-47e6-ae17-63774a9b545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90bf45-e0c4-4874-915c-2a5c5e3742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f670e82-16df-43a9-b07c-b388968991d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0710415-ce80-47e6-ae17-63774a9b545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c612337-bc6a-4c45-a559-2bb3a85534bb}" ma:internalName="TaxCatchAll" ma:showField="CatchAllData" ma:web="f0710415-ce80-47e6-ae17-63774a9b54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0710415-ce80-47e6-ae17-63774a9b5455" xsi:nil="true"/>
    <lcf76f155ced4ddcb4097134ff3c332f xmlns="c290bf45-e0c4-4874-915c-2a5c5e3742c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FB57463-5E24-44ED-BBB6-CE9D20B1282B}">
  <ds:schemaRefs>
    <ds:schemaRef ds:uri="http://schemas.microsoft.com/sharepoint/v3/contenttype/forms"/>
  </ds:schemaRefs>
</ds:datastoreItem>
</file>

<file path=customXml/itemProps2.xml><?xml version="1.0" encoding="utf-8"?>
<ds:datastoreItem xmlns:ds="http://schemas.openxmlformats.org/officeDocument/2006/customXml" ds:itemID="{7F903EA5-6376-4870-AA40-CA5E45D756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90bf45-e0c4-4874-915c-2a5c5e3742c2"/>
    <ds:schemaRef ds:uri="f0710415-ce80-47e6-ae17-63774a9b54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3A05B6-51AE-4D61-BDE4-AE79E31C3ED4}">
  <ds:schemaRefs>
    <ds:schemaRef ds:uri="2ae47083-0ef1-4347-aed0-68638b867418"/>
    <ds:schemaRef ds:uri="e371a6a9-019b-498c-af23-1c7acf800c8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0710415-ce80-47e6-ae17-63774a9b5455"/>
    <ds:schemaRef ds:uri="c290bf45-e0c4-4874-915c-2a5c5e3742c2"/>
  </ds:schemaRefs>
</ds:datastoreItem>
</file>

<file path=docProps/app.xml><?xml version="1.0" encoding="utf-8"?>
<Properties xmlns="http://schemas.openxmlformats.org/officeDocument/2006/extended-properties" xmlns:vt="http://schemas.openxmlformats.org/officeDocument/2006/docPropsVTypes">
  <Template/>
  <TotalTime>1</TotalTime>
  <Words>2176</Words>
  <Application>Microsoft Office PowerPoint</Application>
  <PresentationFormat>Widescreen</PresentationFormat>
  <Paragraphs>194</Paragraphs>
  <Slides>11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Public Sans</vt:lpstr>
      <vt:lpstr>Public Sans ExtraLight</vt:lpstr>
      <vt:lpstr>Public Sans Light</vt:lpstr>
      <vt:lpstr>Public Sans SemiBold</vt:lpstr>
      <vt:lpstr>SegoeUI</vt:lpstr>
      <vt:lpstr>Times New Roman</vt:lpstr>
      <vt:lpstr>NSWG Corporate</vt:lpstr>
      <vt:lpstr>RIVERS AT RISK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Michael Healey</dc:creator>
  <cp:lastModifiedBy>Amy McIntosh</cp:lastModifiedBy>
  <cp:revision>2</cp:revision>
  <dcterms:created xsi:type="dcterms:W3CDTF">2022-05-24T01:20:11Z</dcterms:created>
  <dcterms:modified xsi:type="dcterms:W3CDTF">2022-06-08T08:06:01Z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0x0101008B59C9E3EB08F943922788C8512BDFA7</vt:lpwstr>
  </property>
  <property fmtid="{D5CDD505-2E9C-101B-9397-08002B2CF9AE}" pid="3" name="MediaServiceImageTags">
    <vt:lpwstr/>
  </property>
</Properties>
</file>